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29" r:id="rId1"/>
    <p:sldMasterId id="2147484475" r:id="rId2"/>
    <p:sldMasterId id="2147484495" r:id="rId3"/>
    <p:sldMasterId id="2147484547" r:id="rId4"/>
    <p:sldMasterId id="2147484574" r:id="rId5"/>
    <p:sldMasterId id="2147484594" r:id="rId6"/>
  </p:sldMasterIdLst>
  <p:notesMasterIdLst>
    <p:notesMasterId r:id="rId26"/>
  </p:notesMasterIdLst>
  <p:handoutMasterIdLst>
    <p:handoutMasterId r:id="rId27"/>
  </p:handoutMasterIdLst>
  <p:sldIdLst>
    <p:sldId id="1502" r:id="rId7"/>
    <p:sldId id="1602" r:id="rId8"/>
    <p:sldId id="1645" r:id="rId9"/>
    <p:sldId id="1575" r:id="rId10"/>
    <p:sldId id="1651" r:id="rId11"/>
    <p:sldId id="1652" r:id="rId12"/>
    <p:sldId id="1667" r:id="rId13"/>
    <p:sldId id="1653" r:id="rId14"/>
    <p:sldId id="1654" r:id="rId15"/>
    <p:sldId id="1655" r:id="rId16"/>
    <p:sldId id="1656" r:id="rId17"/>
    <p:sldId id="1658" r:id="rId18"/>
    <p:sldId id="1660" r:id="rId19"/>
    <p:sldId id="1662" r:id="rId20"/>
    <p:sldId id="1657" r:id="rId21"/>
    <p:sldId id="1665" r:id="rId22"/>
    <p:sldId id="1664" r:id="rId23"/>
    <p:sldId id="1670" r:id="rId24"/>
    <p:sldId id="1587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Tech Summit Light Template" id="{E1C8FB21-FF75-44A0-8090-B2FB240B014B}">
          <p14:sldIdLst>
            <p14:sldId id="1502"/>
          </p14:sldIdLst>
        </p14:section>
        <p14:section name="What is Serverless" id="{49C7A412-1635-4B59-8748-8C2EF0C38362}">
          <p14:sldIdLst>
            <p14:sldId id="1602"/>
            <p14:sldId id="1645"/>
          </p14:sldIdLst>
        </p14:section>
        <p14:section name="Serverless on Azure" id="{D86BB43E-E75F-4B0D-864C-EDFF699BFDF0}">
          <p14:sldIdLst>
            <p14:sldId id="1575"/>
            <p14:sldId id="1651"/>
            <p14:sldId id="1652"/>
            <p14:sldId id="1667"/>
          </p14:sldIdLst>
        </p14:section>
        <p14:section name="Building APIs and Microservices" id="{5387B479-C833-4E60-A770-A87580D1960F}">
          <p14:sldIdLst>
            <p14:sldId id="1653"/>
            <p14:sldId id="1654"/>
            <p14:sldId id="1655"/>
            <p14:sldId id="1656"/>
            <p14:sldId id="1658"/>
            <p14:sldId id="1660"/>
            <p14:sldId id="1662"/>
            <p14:sldId id="1657"/>
            <p14:sldId id="1665"/>
            <p14:sldId id="1664"/>
            <p14:sldId id="1670"/>
          </p14:sldIdLst>
        </p14:section>
        <p14:section name="Living on the Edge" id="{D1A4B240-7893-4295-A5B2-470EA4C94114}">
          <p14:sldIdLst>
            <p14:sldId id="15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0078D7"/>
    <a:srgbClr val="00A3DA"/>
    <a:srgbClr val="32145A"/>
    <a:srgbClr val="004881"/>
    <a:srgbClr val="00188F"/>
    <a:srgbClr val="E2E5E6"/>
    <a:srgbClr val="FFFFFF"/>
    <a:srgbClr val="0000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1" autoAdjust="0"/>
    <p:restoredTop sz="72222" autoAdjust="0"/>
  </p:normalViewPr>
  <p:slideViewPr>
    <p:cSldViewPr>
      <p:cViewPr varScale="1">
        <p:scale>
          <a:sx n="63" d="100"/>
          <a:sy n="63" d="100"/>
        </p:scale>
        <p:origin x="1101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2/8/2018 9:28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2/8/2018 9:28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2/8/2018 9:28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07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67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58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61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24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2/8/2018 9:28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94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84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2/8/2018 9:28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27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2/8/2018 9:28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3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D59A9-FD33-4E4E-A24D-7E7507A87A4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4041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D59A9-FD33-4E4E-A24D-7E7507A87A4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11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6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588E8-F7B5-4FDE-8274-DF88E047D4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08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09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2/8/2018 9:28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91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7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5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Amsterdam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983556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Amsterdam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CCDA-97D8-4EEC-BB70-35BB2656C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464" y="2072640"/>
            <a:ext cx="4366652" cy="46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12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ydn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364541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Sydney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D2B44-02B3-4704-B20D-77B0E4EDCD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469265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32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4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65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13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7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9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99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276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0336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46825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989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07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31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Tel Aviv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06475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Tel Aviv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D136F-B74A-4FBF-985E-0358DDC8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839" y="471490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971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27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76162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9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35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2" y="295274"/>
            <a:ext cx="4310061" cy="32781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846638" y="3"/>
            <a:ext cx="7589836" cy="699452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0167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Toron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47127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Toronto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AE9F7-EE91-428F-991B-A1C207969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679" y="418728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Warsaw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56681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Warsaw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F32CC-0029-4324-9EC2-67195E1F6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519" y="421006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5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Washington, D.C.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738763" cy="7516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Washington, D.C.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BD4B5-4269-42DF-97F7-8743E616EA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398408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7CB8D-36FF-43CF-86DF-54192446E0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5384744" cy="116923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AEE2-BA39-4A01-8EE0-D03C0F4BB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Birmingham, U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619948" cy="7516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Birmingham, UK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A3A6C4-7EA4-41C1-9EFC-7974C748CE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127" y="2125663"/>
            <a:ext cx="43145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57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Cape T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908151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Cape Town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5838-1B1B-4CB1-9F58-D335A29091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199" y="391032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32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48466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5276"/>
            <a:ext cx="4571999" cy="18303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4572000" cy="258238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87E2B-2F4D-4DAC-8C20-FA77D0F1AD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E4B19-6424-44A4-99B5-D9DE6C5EF396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16763-B302-4CB4-A7E6-335EB9F4A5AA}"/>
              </a:ext>
            </a:extLst>
          </p:cNvPr>
          <p:cNvSpPr txBox="1"/>
          <p:nvPr userDrawn="1"/>
        </p:nvSpPr>
        <p:spPr>
          <a:xfrm>
            <a:off x="280281" y="2799718"/>
            <a:ext cx="5384744" cy="116923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A3A71-CF72-4A04-8AB8-1B34772128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Frankfur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621919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Frankfurt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98B27FA-10B5-4C39-ADFF-DA897B85E2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039" y="471233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8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Pari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014188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32C38-E6F3-48E3-812F-24ED6A89EE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521" y="461331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8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8" y="4395791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3" y="5843589"/>
            <a:ext cx="12433301" cy="1154114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9" y="3409952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1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0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1" y="3954459"/>
            <a:ext cx="6399214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6"/>
            <a:ext cx="10058337" cy="1837298"/>
          </a:xfrm>
          <a:noFill/>
        </p:spPr>
        <p:txBody>
          <a:bodyPr lIns="146304" tIns="91440" rIns="146304" bIns="91440" anchor="t" anchorCtr="0"/>
          <a:lstStyle>
            <a:lvl1pPr>
              <a:defRPr sz="5998" spc="-101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3" y="6182444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8" y="4395791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9733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2125665"/>
            <a:ext cx="11887200" cy="1831975"/>
          </a:xfrm>
          <a:noFill/>
        </p:spPr>
        <p:txBody>
          <a:bodyPr tIns="91440" bIns="91440" anchor="t" anchorCtr="0"/>
          <a:lstStyle>
            <a:lvl1pPr algn="l" defTabSz="932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7" b="0" kern="1200" cap="none" spc="-101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750825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2"/>
            <a:ext cx="11889564" cy="2091643"/>
          </a:xfrm>
        </p:spPr>
        <p:txBody>
          <a:bodyPr/>
          <a:lstStyle>
            <a:lvl1pPr marL="0" indent="0">
              <a:buNone/>
              <a:defRPr/>
            </a:lvl1pPr>
            <a:lvl2pPr marL="28563" indent="0">
              <a:buNone/>
              <a:defRPr sz="2000"/>
            </a:lvl2pPr>
            <a:lvl3pPr marL="223747" indent="0">
              <a:buNone/>
              <a:defRPr sz="2000"/>
            </a:lvl3pPr>
            <a:lvl4pPr marL="476056" indent="0">
              <a:buNone/>
              <a:defRPr sz="1800"/>
            </a:lvl4pPr>
            <a:lvl5pPr marL="739471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96298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2"/>
            <a:ext cx="11887200" cy="2294461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290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2"/>
            <a:ext cx="5486399" cy="210376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0" indent="0">
              <a:buNone/>
              <a:tabLst/>
              <a:defRPr sz="2000"/>
            </a:lvl3pPr>
            <a:lvl4pPr marL="460186" indent="0">
              <a:buNone/>
              <a:defRPr/>
            </a:lvl4pPr>
            <a:lvl5pPr marL="68552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2"/>
            <a:ext cx="5486399" cy="210376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0" indent="0">
              <a:buNone/>
              <a:tabLst/>
              <a:defRPr sz="2000"/>
            </a:lvl3pPr>
            <a:lvl4pPr marL="460186" indent="0">
              <a:buNone/>
              <a:defRPr/>
            </a:lvl4pPr>
            <a:lvl5pPr marL="68552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93004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2"/>
            <a:ext cx="5486399" cy="2171429"/>
          </a:xfrm>
        </p:spPr>
        <p:txBody>
          <a:bodyPr wrap="square">
            <a:spAutoFit/>
          </a:bodyPr>
          <a:lstStyle>
            <a:lvl1pPr marL="287220" indent="-28722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50" indent="-233100">
              <a:defRPr sz="2400"/>
            </a:lvl2pPr>
            <a:lvl3pPr marL="699299" indent="-168352">
              <a:tabLst/>
              <a:defRPr sz="2000"/>
            </a:lvl3pPr>
            <a:lvl4pPr marL="880598" indent="-181299">
              <a:defRPr/>
            </a:lvl4pPr>
            <a:lvl5pPr marL="1048948" indent="-168352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2"/>
            <a:ext cx="5486399" cy="2171429"/>
          </a:xfrm>
        </p:spPr>
        <p:txBody>
          <a:bodyPr wrap="square">
            <a:spAutoFit/>
          </a:bodyPr>
          <a:lstStyle>
            <a:lvl1pPr marL="287220" indent="-28722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8"/>
            </a:lvl1pPr>
            <a:lvl2pPr marL="530950" indent="-233100">
              <a:defRPr sz="2400"/>
            </a:lvl2pPr>
            <a:lvl3pPr marL="699299" indent="-168352">
              <a:tabLst/>
              <a:defRPr sz="2000"/>
            </a:lvl3pPr>
            <a:lvl4pPr marL="880598" indent="-181299">
              <a:defRPr/>
            </a:lvl4pPr>
            <a:lvl5pPr marL="1048948" indent="-168352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15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94860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7"/>
            <a:ext cx="11889564" cy="917575"/>
          </a:xfrm>
        </p:spPr>
        <p:txBody>
          <a:bodyPr/>
          <a:lstStyle>
            <a:lvl1pPr>
              <a:defRPr sz="7196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93923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7" y="2125664"/>
            <a:ext cx="8219813" cy="1828800"/>
          </a:xfrm>
        </p:spPr>
        <p:txBody>
          <a:bodyPr/>
          <a:lstStyle>
            <a:lvl1pPr>
              <a:defRPr sz="5998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20329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10"/>
            <a:ext cx="10058399" cy="917575"/>
          </a:xfrm>
        </p:spPr>
        <p:txBody>
          <a:bodyPr/>
          <a:lstStyle>
            <a:lvl1pPr marL="233268" indent="-233268">
              <a:defRPr sz="5998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40"/>
            <a:ext cx="5486400" cy="107420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212431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an Francisc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255746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San Francisco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9E530-00ED-4A6D-98AC-2BE2AD154F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420688"/>
            <a:ext cx="7955513" cy="79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7"/>
            <a:ext cx="10058399" cy="917575"/>
          </a:xfrm>
        </p:spPr>
        <p:txBody>
          <a:bodyPr/>
          <a:lstStyle>
            <a:lvl1pPr marL="282459" indent="-282459">
              <a:tabLst>
                <a:tab pos="282459" algn="l"/>
              </a:tabLst>
              <a:defRPr sz="5998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9"/>
            <a:ext cx="5486400" cy="107420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8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08095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9" y="2430464"/>
            <a:ext cx="11887200" cy="936022"/>
          </a:xfrm>
        </p:spPr>
        <p:txBody>
          <a:bodyPr/>
          <a:lstStyle>
            <a:lvl1pPr marL="0" indent="0">
              <a:buNone/>
              <a:defRPr sz="5398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08" indent="0">
              <a:buNone/>
              <a:defRPr/>
            </a:lvl3pPr>
            <a:lvl4pPr marL="457012" indent="0">
              <a:buNone/>
              <a:defRPr/>
            </a:lvl4pPr>
            <a:lvl5pPr marL="68552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7"/>
            <a:ext cx="11889564" cy="917575"/>
          </a:xfrm>
        </p:spPr>
        <p:txBody>
          <a:bodyPr/>
          <a:lstStyle>
            <a:lvl1pPr>
              <a:defRPr sz="719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86967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1241427"/>
            <a:ext cx="5486399" cy="1798638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6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517787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40" y="1241429"/>
            <a:ext cx="5486399" cy="917575"/>
          </a:xfrm>
        </p:spPr>
        <p:txBody>
          <a:bodyPr/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1" y="2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8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630012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8106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1" y="1212853"/>
            <a:ext cx="11887200" cy="2509747"/>
          </a:xfrm>
          <a:prstGeom prst="rect">
            <a:avLst/>
          </a:prstGeom>
        </p:spPr>
        <p:txBody>
          <a:bodyPr/>
          <a:lstStyle>
            <a:lvl1pPr marL="290394" indent="-29039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67" indent="-28087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60" indent="-29039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67" indent="-228508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674" indent="-228508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870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77"/>
            <a:ext cx="11887200" cy="403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08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4" y="3145041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5" y="2441908"/>
            <a:ext cx="4698294" cy="21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9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1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1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40" y="1232253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9" y="2152577"/>
            <a:ext cx="8536517" cy="228057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1" y="6255938"/>
            <a:ext cx="1280160" cy="2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322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26" y="1632058"/>
            <a:ext cx="11584484" cy="229446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speaker notes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8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0445770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ao Paul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745799" cy="7516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São Paulo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32E03-0B5B-49BA-ADCC-30A953E941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516" y="408656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5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22679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1" indent="0">
              <a:buNone/>
              <a:defRPr/>
            </a:lvl3pPr>
            <a:lvl4pPr marL="457101" indent="0">
              <a:buNone/>
              <a:defRPr/>
            </a:lvl4pPr>
            <a:lvl5pPr marL="68565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44457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7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9"/>
            <a:ext cx="3857734" cy="6405652"/>
          </a:xfrm>
        </p:spPr>
        <p:txBody>
          <a:bodyPr anchor="ctr"/>
          <a:lstStyle>
            <a:lvl1pPr>
              <a:defRPr sz="5506" spc="-154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42457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5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7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94810"/>
      </p:ext>
    </p:extLst>
  </p:cSld>
  <p:clrMapOvr>
    <a:masterClrMapping/>
  </p:clrMapOvr>
  <p:transition spd="slow">
    <p:push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7CB8D-36FF-43CF-86DF-54192446E0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2" y="2115503"/>
            <a:ext cx="6290132" cy="9733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5485314" cy="12258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3715936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7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AEE2-BA39-4A01-8EE0-D03C0F4BB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64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702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12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651" marR="0" lvl="1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7875" marR="0" lvl="2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449" marR="0" lvl="3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023" marR="0" lvl="4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06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6956" marR="0" lvl="1" indent="-17141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640" marR="0" lvl="2" indent="-188876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516" marR="0" lvl="3" indent="-17618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741" marR="0" lvl="4" indent="-169831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272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ingapo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782604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Singapore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86B11-2064-487A-9227-FD2929577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369" y="2134576"/>
            <a:ext cx="4274428" cy="45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06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91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1132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18205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884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7610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54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5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382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51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tockholm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826526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Stockholm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A8868-18E5-423A-8715-F7EC8EE06D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398409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64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8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17626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5174893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677059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0" y="1965644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2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63676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9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47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706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7475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4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0" r:id="rId1"/>
    <p:sldLayoutId id="2147484531" r:id="rId2"/>
    <p:sldLayoutId id="2147484532" r:id="rId3"/>
    <p:sldLayoutId id="2147484533" r:id="rId4"/>
    <p:sldLayoutId id="2147484534" r:id="rId5"/>
    <p:sldLayoutId id="2147484535" r:id="rId6"/>
    <p:sldLayoutId id="2147484536" r:id="rId7"/>
    <p:sldLayoutId id="2147484537" r:id="rId8"/>
    <p:sldLayoutId id="2147484538" r:id="rId9"/>
    <p:sldLayoutId id="2147484539" r:id="rId10"/>
    <p:sldLayoutId id="2147484540" r:id="rId11"/>
    <p:sldLayoutId id="2147484541" r:id="rId12"/>
    <p:sldLayoutId id="2147484542" r:id="rId13"/>
    <p:sldLayoutId id="2147484543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619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53"/>
            <a:ext cx="11887198" cy="22944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489152" y="3050516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6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8" r:id="rId1"/>
    <p:sldLayoutId id="2147484549" r:id="rId2"/>
    <p:sldLayoutId id="2147484550" r:id="rId3"/>
    <p:sldLayoutId id="2147484551" r:id="rId4"/>
    <p:sldLayoutId id="2147484552" r:id="rId5"/>
    <p:sldLayoutId id="2147484553" r:id="rId6"/>
    <p:sldLayoutId id="2147484554" r:id="rId7"/>
    <p:sldLayoutId id="2147484555" r:id="rId8"/>
    <p:sldLayoutId id="2147484556" r:id="rId9"/>
    <p:sldLayoutId id="2147484557" r:id="rId10"/>
    <p:sldLayoutId id="2147484558" r:id="rId11"/>
    <p:sldLayoutId id="2147484559" r:id="rId12"/>
    <p:sldLayoutId id="2147484560" r:id="rId13"/>
    <p:sldLayoutId id="2147484561" r:id="rId14"/>
    <p:sldLayoutId id="2147484562" r:id="rId15"/>
    <p:sldLayoutId id="2147484563" r:id="rId16"/>
    <p:sldLayoutId id="2147484564" r:id="rId17"/>
    <p:sldLayoutId id="2147484565" r:id="rId18"/>
    <p:sldLayoutId id="2147484566" r:id="rId19"/>
    <p:sldLayoutId id="2147484567" r:id="rId20"/>
    <p:sldLayoutId id="2147484569" r:id="rId21"/>
    <p:sldLayoutId id="2147484570" r:id="rId22"/>
    <p:sldLayoutId id="2147484571" r:id="rId23"/>
    <p:sldLayoutId id="2147484572" r:id="rId24"/>
  </p:sldLayoutIdLst>
  <p:transition>
    <p:fade/>
  </p:transition>
  <p:txStyles>
    <p:titleStyle>
      <a:lvl1pPr algn="l" defTabSz="932361" rtl="0" eaLnBrk="1" latinLnBrk="0" hangingPunct="1">
        <a:lnSpc>
          <a:spcPct val="90000"/>
        </a:lnSpc>
        <a:spcBef>
          <a:spcPct val="0"/>
        </a:spcBef>
        <a:buNone/>
        <a:defRPr lang="en-US" sz="53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0" marR="0" indent="-342760" algn="l" defTabSz="932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61" marR="0" indent="-241200" algn="l" defTabSz="932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72" marR="0" indent="-228508" algn="l" defTabSz="932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279" marR="0" indent="-228508" algn="l" defTabSz="932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786" marR="0" indent="-228508" algn="l" defTabSz="932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3992" indent="-233090" algn="l" defTabSz="932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172" indent="-233090" algn="l" defTabSz="932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353" indent="-233090" algn="l" defTabSz="932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534" indent="-233090" algn="l" defTabSz="932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79" algn="l" defTabSz="932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61" algn="l" defTabSz="932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40" algn="l" defTabSz="932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21" algn="l" defTabSz="932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02" algn="l" defTabSz="932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082" algn="l" defTabSz="932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263" algn="l" defTabSz="932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443" algn="l" defTabSz="932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0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7" r:id="rId3"/>
    <p:sldLayoutId id="2147484578" r:id="rId4"/>
    <p:sldLayoutId id="2147484579" r:id="rId5"/>
    <p:sldLayoutId id="2147484580" r:id="rId6"/>
    <p:sldLayoutId id="2147484581" r:id="rId7"/>
    <p:sldLayoutId id="2147484582" r:id="rId8"/>
    <p:sldLayoutId id="2147484583" r:id="rId9"/>
    <p:sldLayoutId id="2147484584" r:id="rId10"/>
    <p:sldLayoutId id="2147484585" r:id="rId11"/>
    <p:sldLayoutId id="2147484586" r:id="rId12"/>
    <p:sldLayoutId id="2147484587" r:id="rId13"/>
    <p:sldLayoutId id="2147484588" r:id="rId14"/>
    <p:sldLayoutId id="2147484589" r:id="rId15"/>
    <p:sldLayoutId id="2147484590" r:id="rId16"/>
    <p:sldLayoutId id="2147484591" r:id="rId17"/>
    <p:sldLayoutId id="2147484592" r:id="rId18"/>
    <p:sldLayoutId id="2147484593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5"/>
            <a:ext cx="955641" cy="5775363"/>
            <a:chOff x="12618967" y="-8396"/>
            <a:chExt cx="955641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1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5" r:id="rId1"/>
    <p:sldLayoutId id="2147484596" r:id="rId2"/>
    <p:sldLayoutId id="2147484597" r:id="rId3"/>
    <p:sldLayoutId id="2147484598" r:id="rId4"/>
    <p:sldLayoutId id="2147484599" r:id="rId5"/>
    <p:sldLayoutId id="2147484600" r:id="rId6"/>
    <p:sldLayoutId id="2147484601" r:id="rId7"/>
    <p:sldLayoutId id="2147484602" r:id="rId8"/>
    <p:sldLayoutId id="2147484603" r:id="rId9"/>
    <p:sldLayoutId id="2147484604" r:id="rId10"/>
    <p:sldLayoutId id="2147484605" r:id="rId11"/>
    <p:sldLayoutId id="2147484606" r:id="rId12"/>
    <p:sldLayoutId id="2147484607" r:id="rId13"/>
    <p:sldLayoutId id="2147484608" r:id="rId14"/>
    <p:sldLayoutId id="2147484609" r:id="rId15"/>
    <p:sldLayoutId id="2147484610" r:id="rId16"/>
    <p:sldLayoutId id="2147484611" r:id="rId17"/>
    <p:sldLayoutId id="2147484612" r:id="rId18"/>
    <p:sldLayoutId id="2147484613" r:id="rId19"/>
    <p:sldLayoutId id="2147484614" r:id="rId20"/>
    <p:sldLayoutId id="2147484615" r:id="rId21"/>
    <p:sldLayoutId id="2147484616" r:id="rId22"/>
    <p:sldLayoutId id="2147484617" r:id="rId2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66.png"/><Relationship Id="rId10" Type="http://schemas.openxmlformats.org/officeDocument/2006/relationships/image" Target="../media/image84.png"/><Relationship Id="rId4" Type="http://schemas.openxmlformats.org/officeDocument/2006/relationships/image" Target="../media/image6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6.xml"/><Relationship Id="rId5" Type="http://schemas.openxmlformats.org/officeDocument/2006/relationships/hyperlink" Target="https://aka.ms/gridquestions" TargetMode="External"/><Relationship Id="rId4" Type="http://schemas.openxmlformats.org/officeDocument/2006/relationships/hyperlink" Target="http://azure.com/eventgri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47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46.png"/><Relationship Id="rId5" Type="http://schemas.microsoft.com/office/2007/relationships/hdphoto" Target="../media/hdphoto2.wdp"/><Relationship Id="rId15" Type="http://schemas.openxmlformats.org/officeDocument/2006/relationships/image" Target="../media/image48.png"/><Relationship Id="rId10" Type="http://schemas.openxmlformats.org/officeDocument/2006/relationships/hyperlink" Target="https://azure.microsoft.com/en-us/services/stream-analytics/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5.png"/><Relationship Id="rId14" Type="http://schemas.openxmlformats.org/officeDocument/2006/relationships/hyperlink" Target="https://azure.microsoft.com/en-us/services/active-directory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759921"/>
            <a:ext cx="6400736" cy="2194543"/>
          </a:xfrm>
        </p:spPr>
        <p:txBody>
          <a:bodyPr anchor="t"/>
          <a:lstStyle/>
          <a:p>
            <a:r>
              <a:rPr lang="en-US" dirty="0"/>
              <a:t>Azure Serverless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18EE-6A97-FB40-9472-ACA22668BC69}"/>
              </a:ext>
            </a:extLst>
          </p:cNvPr>
          <p:cNvSpPr txBox="1"/>
          <p:nvPr/>
        </p:nvSpPr>
        <p:spPr>
          <a:xfrm>
            <a:off x="427101" y="6089913"/>
            <a:ext cx="5760657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Dutch Azure Meetup 7 February 2018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327CA19-CB2C-BF4B-8F1F-9A2927CB8B1C}"/>
              </a:ext>
            </a:extLst>
          </p:cNvPr>
          <p:cNvSpPr txBox="1">
            <a:spLocks/>
          </p:cNvSpPr>
          <p:nvPr/>
        </p:nvSpPr>
        <p:spPr>
          <a:xfrm>
            <a:off x="427101" y="3497262"/>
            <a:ext cx="3596600" cy="2438931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Thiago Almeida</a:t>
            </a:r>
          </a:p>
          <a:p>
            <a:r>
              <a:rPr lang="en-US" dirty="0"/>
              <a:t>@</a:t>
            </a:r>
            <a:r>
              <a:rPr lang="en-US" dirty="0" err="1"/>
              <a:t>nzthiago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Katy Shimizu</a:t>
            </a:r>
          </a:p>
          <a:p>
            <a:r>
              <a:rPr lang="en-US" dirty="0"/>
              <a:t>@</a:t>
            </a:r>
            <a:r>
              <a:rPr lang="en-US" dirty="0" err="1"/>
              <a:t>kashimizMSFT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Straight Connector 479"/>
          <p:cNvCxnSpPr/>
          <p:nvPr/>
        </p:nvCxnSpPr>
        <p:spPr>
          <a:xfrm flipV="1">
            <a:off x="8859731" y="3108678"/>
            <a:ext cx="0" cy="303096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/>
          <p:nvPr/>
        </p:nvCxnSpPr>
        <p:spPr>
          <a:xfrm flipV="1">
            <a:off x="11362217" y="2564660"/>
            <a:ext cx="0" cy="225379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 flipV="1">
            <a:off x="6699200" y="0"/>
            <a:ext cx="0" cy="699452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/>
        </p:nvCxnSpPr>
        <p:spPr>
          <a:xfrm flipV="1">
            <a:off x="9885595" y="0"/>
            <a:ext cx="0" cy="699452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 flipV="1">
            <a:off x="699452" y="2797811"/>
            <a:ext cx="0" cy="419671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/>
          <p:nvPr/>
        </p:nvCxnSpPr>
        <p:spPr>
          <a:xfrm>
            <a:off x="699452" y="2797811"/>
            <a:ext cx="225379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/>
        </p:nvCxnSpPr>
        <p:spPr>
          <a:xfrm flipV="1">
            <a:off x="2953243" y="0"/>
            <a:ext cx="0" cy="279781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2347051" y="1"/>
            <a:ext cx="0" cy="53624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/>
          <p:nvPr/>
        </p:nvCxnSpPr>
        <p:spPr>
          <a:xfrm>
            <a:off x="2331508" y="3730414"/>
            <a:ext cx="298433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/>
          <p:cNvCxnSpPr/>
          <p:nvPr/>
        </p:nvCxnSpPr>
        <p:spPr>
          <a:xfrm flipV="1">
            <a:off x="5315839" y="3730414"/>
            <a:ext cx="0" cy="326411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>
            <a:off x="0" y="948147"/>
            <a:ext cx="233150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/>
        </p:nvCxnSpPr>
        <p:spPr>
          <a:xfrm flipV="1">
            <a:off x="4429865" y="1398906"/>
            <a:ext cx="0" cy="23315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/>
        </p:nvCxnSpPr>
        <p:spPr>
          <a:xfrm>
            <a:off x="4429865" y="1398906"/>
            <a:ext cx="225379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>
            <a:off x="6683656" y="3124222"/>
            <a:ext cx="3217482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/>
          <p:nvPr/>
        </p:nvCxnSpPr>
        <p:spPr>
          <a:xfrm>
            <a:off x="9870051" y="2564660"/>
            <a:ext cx="25646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 flipV="1">
            <a:off x="11968409" y="1"/>
            <a:ext cx="0" cy="256465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0" y="5362470"/>
            <a:ext cx="235948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8859731" y="6139639"/>
            <a:ext cx="357497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11346673" y="4818451"/>
            <a:ext cx="1088037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2331508" y="4973885"/>
            <a:ext cx="298433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V="1">
            <a:off x="3186394" y="4973885"/>
            <a:ext cx="0" cy="202064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6" name="Group 485"/>
          <p:cNvGrpSpPr/>
          <p:nvPr/>
        </p:nvGrpSpPr>
        <p:grpSpPr>
          <a:xfrm>
            <a:off x="2021522" y="1398905"/>
            <a:ext cx="652822" cy="652822"/>
            <a:chOff x="1981200" y="1371600"/>
            <a:chExt cx="640080" cy="640080"/>
          </a:xfrm>
        </p:grpSpPr>
        <p:sp>
          <p:nvSpPr>
            <p:cNvPr id="484" name="Oval 483"/>
            <p:cNvSpPr/>
            <p:nvPr/>
          </p:nvSpPr>
          <p:spPr>
            <a:xfrm>
              <a:off x="1981200" y="13716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485" name="Picture 48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4204" y="1504604"/>
              <a:ext cx="374072" cy="37407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1" name="Group 490"/>
          <p:cNvGrpSpPr/>
          <p:nvPr/>
        </p:nvGrpSpPr>
        <p:grpSpPr>
          <a:xfrm>
            <a:off x="3187276" y="3419545"/>
            <a:ext cx="652822" cy="652822"/>
            <a:chOff x="3124200" y="3352800"/>
            <a:chExt cx="640080" cy="640080"/>
          </a:xfrm>
        </p:grpSpPr>
        <p:sp>
          <p:nvSpPr>
            <p:cNvPr id="488" name="Oval 487"/>
            <p:cNvSpPr/>
            <p:nvPr/>
          </p:nvSpPr>
          <p:spPr>
            <a:xfrm>
              <a:off x="3124200" y="33528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490" name="Picture 48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4208" y="3502808"/>
              <a:ext cx="340065" cy="34006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10" name="Group 509"/>
          <p:cNvGrpSpPr/>
          <p:nvPr/>
        </p:nvGrpSpPr>
        <p:grpSpPr>
          <a:xfrm>
            <a:off x="4119880" y="2176074"/>
            <a:ext cx="652822" cy="652822"/>
            <a:chOff x="4038600" y="2133600"/>
            <a:chExt cx="640080" cy="640080"/>
          </a:xfrm>
        </p:grpSpPr>
        <p:sp>
          <p:nvSpPr>
            <p:cNvPr id="496" name="Oval 495"/>
            <p:cNvSpPr/>
            <p:nvPr/>
          </p:nvSpPr>
          <p:spPr>
            <a:xfrm>
              <a:off x="4038600" y="21336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03" name="Picture 50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1604" y="2331745"/>
              <a:ext cx="374072" cy="243791"/>
            </a:xfrm>
            <a:prstGeom prst="rect">
              <a:avLst/>
            </a:prstGeom>
          </p:spPr>
        </p:pic>
      </p:grpSp>
      <p:grpSp>
        <p:nvGrpSpPr>
          <p:cNvPr id="511" name="Group 510"/>
          <p:cNvGrpSpPr/>
          <p:nvPr/>
        </p:nvGrpSpPr>
        <p:grpSpPr>
          <a:xfrm>
            <a:off x="6373671" y="4087911"/>
            <a:ext cx="652822" cy="652822"/>
            <a:chOff x="6248400" y="4008120"/>
            <a:chExt cx="640080" cy="640080"/>
          </a:xfrm>
        </p:grpSpPr>
        <p:sp>
          <p:nvSpPr>
            <p:cNvPr id="494" name="Oval 493"/>
            <p:cNvSpPr/>
            <p:nvPr/>
          </p:nvSpPr>
          <p:spPr>
            <a:xfrm>
              <a:off x="6248400" y="400812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grpSp>
          <p:nvGrpSpPr>
            <p:cNvPr id="509" name="Group 508"/>
            <p:cNvGrpSpPr/>
            <p:nvPr/>
          </p:nvGrpSpPr>
          <p:grpSpPr>
            <a:xfrm>
              <a:off x="6381403" y="4141123"/>
              <a:ext cx="374072" cy="374072"/>
              <a:chOff x="3857186" y="2158274"/>
              <a:chExt cx="2467833" cy="2017563"/>
            </a:xfrm>
          </p:grpSpPr>
          <p:pic>
            <p:nvPicPr>
              <p:cNvPr id="504" name="Picture 50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7186" y="2158274"/>
                <a:ext cx="2467833" cy="2017563"/>
              </a:xfrm>
              <a:prstGeom prst="rect">
                <a:avLst/>
              </a:prstGeom>
            </p:spPr>
          </p:pic>
          <p:sp>
            <p:nvSpPr>
              <p:cNvPr id="508" name="Oval 507"/>
              <p:cNvSpPr/>
              <p:nvPr/>
            </p:nvSpPr>
            <p:spPr>
              <a:xfrm>
                <a:off x="4419598" y="2729335"/>
                <a:ext cx="1447799" cy="1246903"/>
              </a:xfrm>
              <a:prstGeom prst="ellipse">
                <a:avLst/>
              </a:prstGeom>
              <a:noFill/>
              <a:ln w="28575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73"/>
              </a:p>
            </p:txBody>
          </p:sp>
        </p:grpSp>
      </p:grpSp>
      <p:grpSp>
        <p:nvGrpSpPr>
          <p:cNvPr id="514" name="Group 513"/>
          <p:cNvGrpSpPr/>
          <p:nvPr/>
        </p:nvGrpSpPr>
        <p:grpSpPr>
          <a:xfrm>
            <a:off x="389466" y="3574979"/>
            <a:ext cx="652822" cy="652822"/>
            <a:chOff x="381000" y="3505200"/>
            <a:chExt cx="640080" cy="640080"/>
          </a:xfrm>
        </p:grpSpPr>
        <p:sp>
          <p:nvSpPr>
            <p:cNvPr id="492" name="Oval 491"/>
            <p:cNvSpPr/>
            <p:nvPr/>
          </p:nvSpPr>
          <p:spPr>
            <a:xfrm>
              <a:off x="381000" y="35052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13" name="Picture 5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65" y="3670665"/>
              <a:ext cx="309151" cy="309151"/>
            </a:xfrm>
            <a:prstGeom prst="rect">
              <a:avLst/>
            </a:prstGeom>
          </p:spPr>
        </p:pic>
      </p:grpSp>
      <p:grpSp>
        <p:nvGrpSpPr>
          <p:cNvPr id="516" name="Group 515"/>
          <p:cNvGrpSpPr/>
          <p:nvPr/>
        </p:nvGrpSpPr>
        <p:grpSpPr>
          <a:xfrm>
            <a:off x="6373671" y="310867"/>
            <a:ext cx="652822" cy="652822"/>
            <a:chOff x="6248400" y="304800"/>
            <a:chExt cx="640080" cy="640080"/>
          </a:xfrm>
        </p:grpSpPr>
        <p:sp>
          <p:nvSpPr>
            <p:cNvPr id="493" name="Oval 492"/>
            <p:cNvSpPr/>
            <p:nvPr/>
          </p:nvSpPr>
          <p:spPr>
            <a:xfrm>
              <a:off x="6248400" y="3048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15" name="Picture 5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2197" y="437803"/>
              <a:ext cx="392489" cy="374072"/>
            </a:xfrm>
            <a:prstGeom prst="rect">
              <a:avLst/>
            </a:prstGeom>
          </p:spPr>
        </p:pic>
      </p:grpSp>
      <p:grpSp>
        <p:nvGrpSpPr>
          <p:cNvPr id="523" name="Group 522"/>
          <p:cNvGrpSpPr/>
          <p:nvPr/>
        </p:nvGrpSpPr>
        <p:grpSpPr>
          <a:xfrm>
            <a:off x="7617142" y="2797810"/>
            <a:ext cx="652822" cy="652822"/>
            <a:chOff x="7467600" y="2743200"/>
            <a:chExt cx="640080" cy="640080"/>
          </a:xfrm>
        </p:grpSpPr>
        <p:sp>
          <p:nvSpPr>
            <p:cNvPr id="502" name="Oval 501"/>
            <p:cNvSpPr/>
            <p:nvPr/>
          </p:nvSpPr>
          <p:spPr>
            <a:xfrm>
              <a:off x="7467600" y="27432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17" name="Picture 5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1870" y="2882181"/>
              <a:ext cx="395448" cy="374072"/>
            </a:xfrm>
            <a:prstGeom prst="rect">
              <a:avLst/>
            </a:prstGeom>
          </p:spPr>
        </p:pic>
      </p:grpSp>
      <p:grpSp>
        <p:nvGrpSpPr>
          <p:cNvPr id="522" name="Group 521"/>
          <p:cNvGrpSpPr/>
          <p:nvPr/>
        </p:nvGrpSpPr>
        <p:grpSpPr>
          <a:xfrm>
            <a:off x="9560066" y="1600969"/>
            <a:ext cx="652822" cy="652822"/>
            <a:chOff x="9372600" y="914400"/>
            <a:chExt cx="640080" cy="640080"/>
          </a:xfrm>
        </p:grpSpPr>
        <p:sp>
          <p:nvSpPr>
            <p:cNvPr id="495" name="Oval 494"/>
            <p:cNvSpPr/>
            <p:nvPr/>
          </p:nvSpPr>
          <p:spPr>
            <a:xfrm>
              <a:off x="9372600" y="9144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18" name="Picture 5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2003" y="1079865"/>
              <a:ext cx="321274" cy="309151"/>
            </a:xfrm>
            <a:prstGeom prst="rect">
              <a:avLst/>
            </a:prstGeom>
          </p:spPr>
        </p:pic>
      </p:grpSp>
      <p:grpSp>
        <p:nvGrpSpPr>
          <p:cNvPr id="521" name="Group 520"/>
          <p:cNvGrpSpPr/>
          <p:nvPr/>
        </p:nvGrpSpPr>
        <p:grpSpPr>
          <a:xfrm>
            <a:off x="11036688" y="3131993"/>
            <a:ext cx="652822" cy="652822"/>
            <a:chOff x="10820400" y="3070860"/>
            <a:chExt cx="640080" cy="640080"/>
          </a:xfrm>
        </p:grpSpPr>
        <p:sp>
          <p:nvSpPr>
            <p:cNvPr id="500" name="Oval 499"/>
            <p:cNvSpPr/>
            <p:nvPr/>
          </p:nvSpPr>
          <p:spPr>
            <a:xfrm>
              <a:off x="10820400" y="307086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20" name="Picture 5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865" y="3236325"/>
              <a:ext cx="309151" cy="309151"/>
            </a:xfrm>
            <a:prstGeom prst="rect">
              <a:avLst/>
            </a:prstGeom>
          </p:spPr>
        </p:pic>
      </p:grpSp>
      <p:grpSp>
        <p:nvGrpSpPr>
          <p:cNvPr id="528" name="Group 527"/>
          <p:cNvGrpSpPr/>
          <p:nvPr/>
        </p:nvGrpSpPr>
        <p:grpSpPr>
          <a:xfrm>
            <a:off x="933485" y="621735"/>
            <a:ext cx="652822" cy="652822"/>
            <a:chOff x="914400" y="609600"/>
            <a:chExt cx="640080" cy="640080"/>
          </a:xfrm>
        </p:grpSpPr>
        <p:sp>
          <p:nvSpPr>
            <p:cNvPr id="525" name="Oval 524"/>
            <p:cNvSpPr/>
            <p:nvPr/>
          </p:nvSpPr>
          <p:spPr>
            <a:xfrm>
              <a:off x="914400" y="6096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27" name="Picture 5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5906" y="759608"/>
              <a:ext cx="357069" cy="340065"/>
            </a:xfrm>
            <a:prstGeom prst="rect">
              <a:avLst/>
            </a:prstGeom>
          </p:spPr>
        </p:pic>
      </p:grpSp>
      <p:grpSp>
        <p:nvGrpSpPr>
          <p:cNvPr id="534" name="Group 533"/>
          <p:cNvGrpSpPr/>
          <p:nvPr/>
        </p:nvGrpSpPr>
        <p:grpSpPr>
          <a:xfrm>
            <a:off x="11658423" y="310867"/>
            <a:ext cx="652822" cy="652822"/>
            <a:chOff x="11430000" y="304800"/>
            <a:chExt cx="640080" cy="640080"/>
          </a:xfrm>
        </p:grpSpPr>
        <p:sp>
          <p:nvSpPr>
            <p:cNvPr id="532" name="Oval 531"/>
            <p:cNvSpPr/>
            <p:nvPr/>
          </p:nvSpPr>
          <p:spPr>
            <a:xfrm>
              <a:off x="11430000" y="3048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30" name="Picture 5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5465" y="462794"/>
              <a:ext cx="309151" cy="309151"/>
            </a:xfrm>
            <a:prstGeom prst="rect">
              <a:avLst/>
            </a:prstGeom>
          </p:spPr>
        </p:pic>
      </p:grpSp>
      <p:sp>
        <p:nvSpPr>
          <p:cNvPr id="535" name="TextBox 534"/>
          <p:cNvSpPr txBox="1"/>
          <p:nvPr/>
        </p:nvSpPr>
        <p:spPr>
          <a:xfrm>
            <a:off x="3115970" y="300315"/>
            <a:ext cx="328974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gradFill>
                  <a:gsLst>
                    <a:gs pos="21910">
                      <a:schemeClr val="tx1"/>
                    </a:gs>
                    <a:gs pos="5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Managing events is important but cumbersome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2A8167-6D7C-476C-AEC4-5ED50B3C077C}"/>
              </a:ext>
            </a:extLst>
          </p:cNvPr>
          <p:cNvSpPr txBox="1"/>
          <p:nvPr/>
        </p:nvSpPr>
        <p:spPr>
          <a:xfrm>
            <a:off x="8005727" y="1040800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AF7FBD-AD7F-4140-8A51-4EC659AD38C2}"/>
              </a:ext>
            </a:extLst>
          </p:cNvPr>
          <p:cNvSpPr txBox="1"/>
          <p:nvPr/>
        </p:nvSpPr>
        <p:spPr>
          <a:xfrm>
            <a:off x="10570386" y="419064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FD1852-E156-4EF6-A141-DBAA91BD8994}"/>
              </a:ext>
            </a:extLst>
          </p:cNvPr>
          <p:cNvSpPr txBox="1"/>
          <p:nvPr/>
        </p:nvSpPr>
        <p:spPr>
          <a:xfrm>
            <a:off x="778051" y="1584818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2514CA-1B5E-476B-8376-633753E49D25}"/>
              </a:ext>
            </a:extLst>
          </p:cNvPr>
          <p:cNvSpPr txBox="1"/>
          <p:nvPr/>
        </p:nvSpPr>
        <p:spPr>
          <a:xfrm>
            <a:off x="5518784" y="2439705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65CCF8-067C-41E1-A993-DEC3EBE5256F}"/>
              </a:ext>
            </a:extLst>
          </p:cNvPr>
          <p:cNvSpPr txBox="1"/>
          <p:nvPr/>
        </p:nvSpPr>
        <p:spPr>
          <a:xfrm>
            <a:off x="7694859" y="3683176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E674FE-8DDF-4CC1-9465-36586837E1BE}"/>
              </a:ext>
            </a:extLst>
          </p:cNvPr>
          <p:cNvSpPr txBox="1"/>
          <p:nvPr/>
        </p:nvSpPr>
        <p:spPr>
          <a:xfrm>
            <a:off x="10337235" y="3216874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7F655F-1AAF-453D-AEEB-DB53A8C448F1}"/>
              </a:ext>
            </a:extLst>
          </p:cNvPr>
          <p:cNvSpPr txBox="1"/>
          <p:nvPr/>
        </p:nvSpPr>
        <p:spPr>
          <a:xfrm>
            <a:off x="1322069" y="3450025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6D8633-C5D2-484F-B6DF-E8B770DCF463}"/>
              </a:ext>
            </a:extLst>
          </p:cNvPr>
          <p:cNvSpPr txBox="1"/>
          <p:nvPr/>
        </p:nvSpPr>
        <p:spPr>
          <a:xfrm>
            <a:off x="3420427" y="1895686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B60EDF-4EC5-43F6-A96F-878154467701}"/>
              </a:ext>
            </a:extLst>
          </p:cNvPr>
          <p:cNvSpPr txBox="1"/>
          <p:nvPr/>
        </p:nvSpPr>
        <p:spPr>
          <a:xfrm>
            <a:off x="11813857" y="4926647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FAC48F-03F5-49F3-8B75-63495FD79B11}"/>
              </a:ext>
            </a:extLst>
          </p:cNvPr>
          <p:cNvSpPr txBox="1"/>
          <p:nvPr/>
        </p:nvSpPr>
        <p:spPr>
          <a:xfrm>
            <a:off x="4586181" y="3994043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3846D-F999-4246-B188-737860A475AF}"/>
              </a:ext>
            </a:extLst>
          </p:cNvPr>
          <p:cNvSpPr txBox="1"/>
          <p:nvPr/>
        </p:nvSpPr>
        <p:spPr>
          <a:xfrm>
            <a:off x="234032" y="60660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A3A100-085D-49D4-8ED6-A591CB33F43D}"/>
              </a:ext>
            </a:extLst>
          </p:cNvPr>
          <p:cNvSpPr txBox="1"/>
          <p:nvPr/>
        </p:nvSpPr>
        <p:spPr>
          <a:xfrm>
            <a:off x="9249198" y="4538062"/>
            <a:ext cx="310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9551">
                      <a:schemeClr val="accent3"/>
                    </a:gs>
                    <a:gs pos="2191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E192C8-3B5B-4AA6-9372-366ABA0403B7}"/>
              </a:ext>
            </a:extLst>
          </p:cNvPr>
          <p:cNvGrpSpPr/>
          <p:nvPr/>
        </p:nvGrpSpPr>
        <p:grpSpPr>
          <a:xfrm>
            <a:off x="0" y="4196715"/>
            <a:ext cx="12435840" cy="2797810"/>
            <a:chOff x="881" y="4236809"/>
            <a:chExt cx="12434712" cy="279781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36B1C65-A12C-468E-90BA-F8ED0417A321}"/>
                </a:ext>
              </a:extLst>
            </p:cNvPr>
            <p:cNvGrpSpPr/>
            <p:nvPr/>
          </p:nvGrpSpPr>
          <p:grpSpPr>
            <a:xfrm>
              <a:off x="4353030" y="5757125"/>
              <a:ext cx="1942924" cy="1277494"/>
              <a:chOff x="7518401" y="5083176"/>
              <a:chExt cx="241300" cy="896938"/>
            </a:xfrm>
          </p:grpSpPr>
          <p:sp>
            <p:nvSpPr>
              <p:cNvPr id="75" name="Rectangle 105">
                <a:extLst>
                  <a:ext uri="{FF2B5EF4-FFF2-40B4-BE49-F238E27FC236}">
                    <a16:creationId xmlns:a16="http://schemas.microsoft.com/office/drawing/2014/main" id="{4A475F6A-C91F-4C40-B946-8081DA3A5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6" name="Rectangle 106">
                <a:extLst>
                  <a:ext uri="{FF2B5EF4-FFF2-40B4-BE49-F238E27FC236}">
                    <a16:creationId xmlns:a16="http://schemas.microsoft.com/office/drawing/2014/main" id="{7A056F8D-AD03-4406-8D2D-4118D0997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0151" y="5200651"/>
                <a:ext cx="177800" cy="173038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7" name="Freeform 107">
                <a:extLst>
                  <a:ext uri="{FF2B5EF4-FFF2-40B4-BE49-F238E27FC236}">
                    <a16:creationId xmlns:a16="http://schemas.microsoft.com/office/drawing/2014/main" id="{F76EF744-96B5-44D4-90E3-65ECE37E2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1426" y="5083176"/>
                <a:ext cx="95250" cy="117475"/>
              </a:xfrm>
              <a:custGeom>
                <a:avLst/>
                <a:gdLst>
                  <a:gd name="T0" fmla="*/ 42 w 60"/>
                  <a:gd name="T1" fmla="*/ 0 h 74"/>
                  <a:gd name="T2" fmla="*/ 18 w 60"/>
                  <a:gd name="T3" fmla="*/ 0 h 74"/>
                  <a:gd name="T4" fmla="*/ 0 w 60"/>
                  <a:gd name="T5" fmla="*/ 74 h 74"/>
                  <a:gd name="T6" fmla="*/ 60 w 60"/>
                  <a:gd name="T7" fmla="*/ 74 h 74"/>
                  <a:gd name="T8" fmla="*/ 42 w 60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74">
                    <a:moveTo>
                      <a:pt x="42" y="0"/>
                    </a:moveTo>
                    <a:lnTo>
                      <a:pt x="18" y="0"/>
                    </a:lnTo>
                    <a:lnTo>
                      <a:pt x="0" y="74"/>
                    </a:lnTo>
                    <a:lnTo>
                      <a:pt x="60" y="7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8" name="Rectangle 108">
                <a:extLst>
                  <a:ext uri="{FF2B5EF4-FFF2-40B4-BE49-F238E27FC236}">
                    <a16:creationId xmlns:a16="http://schemas.microsoft.com/office/drawing/2014/main" id="{031DBF0D-F1E2-45AF-86DD-7822CB05A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9" name="Rectangle 109">
                <a:extLst>
                  <a:ext uri="{FF2B5EF4-FFF2-40B4-BE49-F238E27FC236}">
                    <a16:creationId xmlns:a16="http://schemas.microsoft.com/office/drawing/2014/main" id="{FD32DE92-AA38-4A0E-B4C3-620AC2E82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0" name="Rectangle 110">
                <a:extLst>
                  <a:ext uri="{FF2B5EF4-FFF2-40B4-BE49-F238E27FC236}">
                    <a16:creationId xmlns:a16="http://schemas.microsoft.com/office/drawing/2014/main" id="{85BDCDF4-29BF-41FA-BFD8-DB525C3BF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1" name="Rectangle 111">
                <a:extLst>
                  <a:ext uri="{FF2B5EF4-FFF2-40B4-BE49-F238E27FC236}">
                    <a16:creationId xmlns:a16="http://schemas.microsoft.com/office/drawing/2014/main" id="{F401A7E4-2471-4E0B-BC2C-91563A12D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2" name="Rectangle 112">
                <a:extLst>
                  <a:ext uri="{FF2B5EF4-FFF2-40B4-BE49-F238E27FC236}">
                    <a16:creationId xmlns:a16="http://schemas.microsoft.com/office/drawing/2014/main" id="{7749637B-A0D8-4587-B147-F87AE8AB9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0151" y="5200651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3" name="Rectangle 113">
                <a:extLst>
                  <a:ext uri="{FF2B5EF4-FFF2-40B4-BE49-F238E27FC236}">
                    <a16:creationId xmlns:a16="http://schemas.microsoft.com/office/drawing/2014/main" id="{C074CEFA-1FD5-4804-945F-792E1941D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036B745-4CD3-4DEE-8870-9CE25AB9E488}"/>
                </a:ext>
              </a:extLst>
            </p:cNvPr>
            <p:cNvGrpSpPr/>
            <p:nvPr/>
          </p:nvGrpSpPr>
          <p:grpSpPr>
            <a:xfrm>
              <a:off x="3331803" y="4401099"/>
              <a:ext cx="1086122" cy="2633520"/>
              <a:chOff x="6019801" y="5249863"/>
              <a:chExt cx="417512" cy="730250"/>
            </a:xfrm>
          </p:grpSpPr>
          <p:sp>
            <p:nvSpPr>
              <p:cNvPr id="85" name="Rectangle 382">
                <a:extLst>
                  <a:ext uri="{FF2B5EF4-FFF2-40B4-BE49-F238E27FC236}">
                    <a16:creationId xmlns:a16="http://schemas.microsoft.com/office/drawing/2014/main" id="{33211CBF-3C3A-4276-8BE0-65BBA5C1E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9801" y="5764611"/>
                <a:ext cx="292100" cy="215502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6" name="Freeform 383">
                <a:extLst>
                  <a:ext uri="{FF2B5EF4-FFF2-40B4-BE49-F238E27FC236}">
                    <a16:creationId xmlns:a16="http://schemas.microsoft.com/office/drawing/2014/main" id="{4AFEECAA-1008-472B-9505-4457C13CC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488" y="5326063"/>
                <a:ext cx="250825" cy="654050"/>
              </a:xfrm>
              <a:custGeom>
                <a:avLst/>
                <a:gdLst>
                  <a:gd name="T0" fmla="*/ 0 w 158"/>
                  <a:gd name="T1" fmla="*/ 0 h 412"/>
                  <a:gd name="T2" fmla="*/ 158 w 158"/>
                  <a:gd name="T3" fmla="*/ 0 h 412"/>
                  <a:gd name="T4" fmla="*/ 158 w 158"/>
                  <a:gd name="T5" fmla="*/ 412 h 412"/>
                  <a:gd name="T6" fmla="*/ 0 w 158"/>
                  <a:gd name="T7" fmla="*/ 412 h 412"/>
                  <a:gd name="T8" fmla="*/ 0 w 158"/>
                  <a:gd name="T9" fmla="*/ 268 h 412"/>
                  <a:gd name="T10" fmla="*/ 0 w 158"/>
                  <a:gd name="T11" fmla="*/ 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412">
                    <a:moveTo>
                      <a:pt x="0" y="0"/>
                    </a:moveTo>
                    <a:lnTo>
                      <a:pt x="158" y="0"/>
                    </a:lnTo>
                    <a:lnTo>
                      <a:pt x="158" y="412"/>
                    </a:lnTo>
                    <a:lnTo>
                      <a:pt x="0" y="412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7" name="Freeform 384">
                <a:extLst>
                  <a:ext uri="{FF2B5EF4-FFF2-40B4-BE49-F238E27FC236}">
                    <a16:creationId xmlns:a16="http://schemas.microsoft.com/office/drawing/2014/main" id="{6B4D5D85-B746-4DE5-A225-43041FFE7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9801" y="5751513"/>
                <a:ext cx="166688" cy="228600"/>
              </a:xfrm>
              <a:custGeom>
                <a:avLst/>
                <a:gdLst>
                  <a:gd name="T0" fmla="*/ 0 w 105"/>
                  <a:gd name="T1" fmla="*/ 144 h 144"/>
                  <a:gd name="T2" fmla="*/ 105 w 105"/>
                  <a:gd name="T3" fmla="*/ 144 h 144"/>
                  <a:gd name="T4" fmla="*/ 105 w 105"/>
                  <a:gd name="T5" fmla="*/ 0 h 144"/>
                  <a:gd name="T6" fmla="*/ 0 w 105"/>
                  <a:gd name="T7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144">
                    <a:moveTo>
                      <a:pt x="0" y="144"/>
                    </a:moveTo>
                    <a:lnTo>
                      <a:pt x="105" y="144"/>
                    </a:lnTo>
                    <a:lnTo>
                      <a:pt x="105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8" name="Rectangle 385">
                <a:extLst>
                  <a:ext uri="{FF2B5EF4-FFF2-40B4-BE49-F238E27FC236}">
                    <a16:creationId xmlns:a16="http://schemas.microsoft.com/office/drawing/2014/main" id="{3BE8C190-E359-420C-B317-EBDFBE1C3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801" y="5373688"/>
                <a:ext cx="25400" cy="46038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9" name="Rectangle 386">
                <a:extLst>
                  <a:ext uri="{FF2B5EF4-FFF2-40B4-BE49-F238E27FC236}">
                    <a16:creationId xmlns:a16="http://schemas.microsoft.com/office/drawing/2014/main" id="{19703F06-BE6F-4B2E-884B-7B27339D7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188" y="5373688"/>
                <a:ext cx="23813" cy="46038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0" name="Rectangle 387">
                <a:extLst>
                  <a:ext uri="{FF2B5EF4-FFF2-40B4-BE49-F238E27FC236}">
                    <a16:creationId xmlns:a16="http://schemas.microsoft.com/office/drawing/2014/main" id="{8C602A8B-85B7-4D24-BA14-7B0E1B85A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188" y="5443538"/>
                <a:ext cx="23813" cy="44450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1" name="Rectangle 388">
                <a:extLst>
                  <a:ext uri="{FF2B5EF4-FFF2-40B4-BE49-F238E27FC236}">
                    <a16:creationId xmlns:a16="http://schemas.microsoft.com/office/drawing/2014/main" id="{6BF13E33-0486-43D3-9A8A-9FD35B9AF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5513388"/>
                <a:ext cx="28575" cy="44450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2" name="Rectangle 389">
                <a:extLst>
                  <a:ext uri="{FF2B5EF4-FFF2-40B4-BE49-F238E27FC236}">
                    <a16:creationId xmlns:a16="http://schemas.microsoft.com/office/drawing/2014/main" id="{A29C6F4D-6E85-40EB-BB37-57C9D5FA5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801" y="5581651"/>
                <a:ext cx="25400" cy="4921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Rectangle 390">
                <a:extLst>
                  <a:ext uri="{FF2B5EF4-FFF2-40B4-BE49-F238E27FC236}">
                    <a16:creationId xmlns:a16="http://schemas.microsoft.com/office/drawing/2014/main" id="{677D4391-3BD3-4044-9516-8A2455FAC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188" y="5581651"/>
                <a:ext cx="23813" cy="4921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4" name="Rectangle 391">
                <a:extLst>
                  <a:ext uri="{FF2B5EF4-FFF2-40B4-BE49-F238E27FC236}">
                    <a16:creationId xmlns:a16="http://schemas.microsoft.com/office/drawing/2014/main" id="{2A83A36E-F5F9-4A0F-A0AA-256F74B66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188" y="5651501"/>
                <a:ext cx="23813" cy="47625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5" name="Rectangle 392">
                <a:extLst>
                  <a:ext uri="{FF2B5EF4-FFF2-40B4-BE49-F238E27FC236}">
                    <a16:creationId xmlns:a16="http://schemas.microsoft.com/office/drawing/2014/main" id="{1F74A231-6785-47A6-A028-D2C6C20DE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1751" y="5651501"/>
                <a:ext cx="23813" cy="47625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6" name="Rectangle 393">
                <a:extLst>
                  <a:ext uri="{FF2B5EF4-FFF2-40B4-BE49-F238E27FC236}">
                    <a16:creationId xmlns:a16="http://schemas.microsoft.com/office/drawing/2014/main" id="{ABDA38AB-3EF9-4B78-AE72-228679CA6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5719763"/>
                <a:ext cx="28575" cy="4921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7" name="Rectangle 394">
                <a:extLst>
                  <a:ext uri="{FF2B5EF4-FFF2-40B4-BE49-F238E27FC236}">
                    <a16:creationId xmlns:a16="http://schemas.microsoft.com/office/drawing/2014/main" id="{3F6C173C-9B1A-4FCA-BCCA-FA29F7971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801" y="5719763"/>
                <a:ext cx="25400" cy="4921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8" name="Rectangle 395">
                <a:extLst>
                  <a:ext uri="{FF2B5EF4-FFF2-40B4-BE49-F238E27FC236}">
                    <a16:creationId xmlns:a16="http://schemas.microsoft.com/office/drawing/2014/main" id="{9B7E81A9-A011-4342-8BF6-65C5A7D1A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5792788"/>
                <a:ext cx="28575" cy="46038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9" name="Rectangle 396">
                <a:extLst>
                  <a:ext uri="{FF2B5EF4-FFF2-40B4-BE49-F238E27FC236}">
                    <a16:creationId xmlns:a16="http://schemas.microsoft.com/office/drawing/2014/main" id="{8D57D225-7544-49BB-9685-DCE1B4F6C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188" y="5792788"/>
                <a:ext cx="23813" cy="46038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Rectangle 397">
                <a:extLst>
                  <a:ext uri="{FF2B5EF4-FFF2-40B4-BE49-F238E27FC236}">
                    <a16:creationId xmlns:a16="http://schemas.microsoft.com/office/drawing/2014/main" id="{426D30FA-100C-45D3-808B-77FB9894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7263" y="5792788"/>
                <a:ext cx="25400" cy="46038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1" name="Rectangle 398">
                <a:extLst>
                  <a:ext uri="{FF2B5EF4-FFF2-40B4-BE49-F238E27FC236}">
                    <a16:creationId xmlns:a16="http://schemas.microsoft.com/office/drawing/2014/main" id="{0F4E7E9B-E629-4FFC-A540-29F7728F8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6" y="5862638"/>
                <a:ext cx="25400" cy="44450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2" name="Rectangle 399">
                <a:extLst>
                  <a:ext uri="{FF2B5EF4-FFF2-40B4-BE49-F238E27FC236}">
                    <a16:creationId xmlns:a16="http://schemas.microsoft.com/office/drawing/2014/main" id="{12897585-0E1C-44F0-B16D-273740AC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801" y="5862638"/>
                <a:ext cx="25400" cy="44450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3" name="Rectangle 400">
                <a:extLst>
                  <a:ext uri="{FF2B5EF4-FFF2-40B4-BE49-F238E27FC236}">
                    <a16:creationId xmlns:a16="http://schemas.microsoft.com/office/drawing/2014/main" id="{048004FB-8308-4991-BEC3-799B668B4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1751" y="5862638"/>
                <a:ext cx="23813" cy="44450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4" name="Rectangle 401">
                <a:extLst>
                  <a:ext uri="{FF2B5EF4-FFF2-40B4-BE49-F238E27FC236}">
                    <a16:creationId xmlns:a16="http://schemas.microsoft.com/office/drawing/2014/main" id="{69B89B1E-800D-4DB6-B121-A67F1BE3A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188" y="5280026"/>
                <a:ext cx="79375" cy="46038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5" name="Rectangle 402">
                <a:extLst>
                  <a:ext uri="{FF2B5EF4-FFF2-40B4-BE49-F238E27FC236}">
                    <a16:creationId xmlns:a16="http://schemas.microsoft.com/office/drawing/2014/main" id="{544BBA6D-12BC-40EA-A571-884A38DCB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6813" y="5249863"/>
                <a:ext cx="12700" cy="76200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6" name="Rectangle 403">
                <a:extLst>
                  <a:ext uri="{FF2B5EF4-FFF2-40B4-BE49-F238E27FC236}">
                    <a16:creationId xmlns:a16="http://schemas.microsoft.com/office/drawing/2014/main" id="{C63ABBB3-24F4-4FFD-A84E-39AED953E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5373688"/>
                <a:ext cx="28575" cy="46038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7" name="Rectangle 404">
                <a:extLst>
                  <a:ext uri="{FF2B5EF4-FFF2-40B4-BE49-F238E27FC236}">
                    <a16:creationId xmlns:a16="http://schemas.microsoft.com/office/drawing/2014/main" id="{6EA834C1-705E-4BAE-8CC7-A257B5EE1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1751" y="5373688"/>
                <a:ext cx="23813" cy="46038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8" name="Rectangle 405">
                <a:extLst>
                  <a:ext uri="{FF2B5EF4-FFF2-40B4-BE49-F238E27FC236}">
                    <a16:creationId xmlns:a16="http://schemas.microsoft.com/office/drawing/2014/main" id="{A8BE6497-CECC-4792-A817-B20E52A2E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5443538"/>
                <a:ext cx="28575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9" name="Rectangle 407">
                <a:extLst>
                  <a:ext uri="{FF2B5EF4-FFF2-40B4-BE49-F238E27FC236}">
                    <a16:creationId xmlns:a16="http://schemas.microsoft.com/office/drawing/2014/main" id="{D59049F4-56E2-48D3-AEDD-9FFE60DD4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801" y="5443539"/>
                <a:ext cx="25400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Rectangle 408">
                <a:extLst>
                  <a:ext uri="{FF2B5EF4-FFF2-40B4-BE49-F238E27FC236}">
                    <a16:creationId xmlns:a16="http://schemas.microsoft.com/office/drawing/2014/main" id="{C3B3D4AF-77F0-467A-9E67-3EAABF219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1751" y="5443539"/>
                <a:ext cx="23813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1" name="Rectangle 409">
                <a:extLst>
                  <a:ext uri="{FF2B5EF4-FFF2-40B4-BE49-F238E27FC236}">
                    <a16:creationId xmlns:a16="http://schemas.microsoft.com/office/drawing/2014/main" id="{3337C007-3962-4465-81B0-1A3123DDB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801" y="5513389"/>
                <a:ext cx="25400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2" name="Rectangle 410">
                <a:extLst>
                  <a:ext uri="{FF2B5EF4-FFF2-40B4-BE49-F238E27FC236}">
                    <a16:creationId xmlns:a16="http://schemas.microsoft.com/office/drawing/2014/main" id="{C1A76C48-9259-4CE1-8B70-064D2EFFE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188" y="5513389"/>
                <a:ext cx="23813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3" name="Rectangle 411">
                <a:extLst>
                  <a:ext uri="{FF2B5EF4-FFF2-40B4-BE49-F238E27FC236}">
                    <a16:creationId xmlns:a16="http://schemas.microsoft.com/office/drawing/2014/main" id="{4D41D76C-F8DE-49E4-B79E-25BA621A7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1751" y="5513389"/>
                <a:ext cx="23813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4" name="Rectangle 412">
                <a:extLst>
                  <a:ext uri="{FF2B5EF4-FFF2-40B4-BE49-F238E27FC236}">
                    <a16:creationId xmlns:a16="http://schemas.microsoft.com/office/drawing/2014/main" id="{649A84EB-DEFF-47A2-913C-3CADA0CC2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5581651"/>
                <a:ext cx="28575" cy="4921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5" name="Rectangle 413">
                <a:extLst>
                  <a:ext uri="{FF2B5EF4-FFF2-40B4-BE49-F238E27FC236}">
                    <a16:creationId xmlns:a16="http://schemas.microsoft.com/office/drawing/2014/main" id="{E8E9C5A1-4484-48E0-BAEB-CAF621479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1751" y="5581651"/>
                <a:ext cx="23813" cy="4921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6" name="Rectangle 414">
                <a:extLst>
                  <a:ext uri="{FF2B5EF4-FFF2-40B4-BE49-F238E27FC236}">
                    <a16:creationId xmlns:a16="http://schemas.microsoft.com/office/drawing/2014/main" id="{E56EDA7D-BD3A-4CF2-8454-956E7F6EF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5651501"/>
                <a:ext cx="28575" cy="47625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7" name="Rectangle 415">
                <a:extLst>
                  <a:ext uri="{FF2B5EF4-FFF2-40B4-BE49-F238E27FC236}">
                    <a16:creationId xmlns:a16="http://schemas.microsoft.com/office/drawing/2014/main" id="{00AA57EA-23FD-4491-8F56-C72F07971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801" y="5651501"/>
                <a:ext cx="25400" cy="47625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8" name="Rectangle 416">
                <a:extLst>
                  <a:ext uri="{FF2B5EF4-FFF2-40B4-BE49-F238E27FC236}">
                    <a16:creationId xmlns:a16="http://schemas.microsoft.com/office/drawing/2014/main" id="{DFAE702A-EF5E-4423-AE8A-3B229BC24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188" y="5719764"/>
                <a:ext cx="23813" cy="4921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9" name="Rectangle 417">
                <a:extLst>
                  <a:ext uri="{FF2B5EF4-FFF2-40B4-BE49-F238E27FC236}">
                    <a16:creationId xmlns:a16="http://schemas.microsoft.com/office/drawing/2014/main" id="{E477B8CD-8A13-4A23-AF29-701A845A7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1751" y="5719764"/>
                <a:ext cx="23813" cy="4921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0" name="Rectangle 418">
                <a:extLst>
                  <a:ext uri="{FF2B5EF4-FFF2-40B4-BE49-F238E27FC236}">
                    <a16:creationId xmlns:a16="http://schemas.microsoft.com/office/drawing/2014/main" id="{D8797206-B819-4774-B838-DDF8CCD3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801" y="5792789"/>
                <a:ext cx="25400" cy="46038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1" name="Rectangle 419">
                <a:extLst>
                  <a:ext uri="{FF2B5EF4-FFF2-40B4-BE49-F238E27FC236}">
                    <a16:creationId xmlns:a16="http://schemas.microsoft.com/office/drawing/2014/main" id="{6686B3C5-BB1D-411F-B979-EE6BFE96B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1751" y="5792789"/>
                <a:ext cx="23813" cy="46038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2" name="Rectangle 420">
                <a:extLst>
                  <a:ext uri="{FF2B5EF4-FFF2-40B4-BE49-F238E27FC236}">
                    <a16:creationId xmlns:a16="http://schemas.microsoft.com/office/drawing/2014/main" id="{F1023A3F-4705-47BD-927B-E98EADD3D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6" y="5792789"/>
                <a:ext cx="25400" cy="46038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3" name="Rectangle 421">
                <a:extLst>
                  <a:ext uri="{FF2B5EF4-FFF2-40B4-BE49-F238E27FC236}">
                    <a16:creationId xmlns:a16="http://schemas.microsoft.com/office/drawing/2014/main" id="{85C65BCD-8F94-493B-9135-BB96E646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5213" y="5792789"/>
                <a:ext cx="23813" cy="46038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4" name="Rectangle 422">
                <a:extLst>
                  <a:ext uri="{FF2B5EF4-FFF2-40B4-BE49-F238E27FC236}">
                    <a16:creationId xmlns:a16="http://schemas.microsoft.com/office/drawing/2014/main" id="{7985AE73-5DA2-4ABB-AC92-8B1B56D6A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7263" y="5862639"/>
                <a:ext cx="25400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5" name="Rectangle 423">
                <a:extLst>
                  <a:ext uri="{FF2B5EF4-FFF2-40B4-BE49-F238E27FC236}">
                    <a16:creationId xmlns:a16="http://schemas.microsoft.com/office/drawing/2014/main" id="{9D5BF474-33F3-4300-93EA-9C62312A9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5213" y="5862639"/>
                <a:ext cx="23813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6" name="Rectangle 424">
                <a:extLst>
                  <a:ext uri="{FF2B5EF4-FFF2-40B4-BE49-F238E27FC236}">
                    <a16:creationId xmlns:a16="http://schemas.microsoft.com/office/drawing/2014/main" id="{3F85FFB8-2A1C-47E3-BDA4-F52F0CCCF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5862639"/>
                <a:ext cx="28575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7" name="Rectangle 425">
                <a:extLst>
                  <a:ext uri="{FF2B5EF4-FFF2-40B4-BE49-F238E27FC236}">
                    <a16:creationId xmlns:a16="http://schemas.microsoft.com/office/drawing/2014/main" id="{66E12583-554C-4890-86F0-47B0AE329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188" y="5862639"/>
                <a:ext cx="23813" cy="44450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F52E9BF-96F7-4369-8E8E-03AB95F1FB7D}"/>
                </a:ext>
              </a:extLst>
            </p:cNvPr>
            <p:cNvGrpSpPr/>
            <p:nvPr/>
          </p:nvGrpSpPr>
          <p:grpSpPr>
            <a:xfrm>
              <a:off x="881" y="5013978"/>
              <a:ext cx="1465715" cy="2020641"/>
              <a:chOff x="772694" y="4876800"/>
              <a:chExt cx="1437106" cy="1981200"/>
            </a:xfrm>
          </p:grpSpPr>
          <p:sp>
            <p:nvSpPr>
              <p:cNvPr id="129" name="Rectangle 497">
                <a:extLst>
                  <a:ext uri="{FF2B5EF4-FFF2-40B4-BE49-F238E27FC236}">
                    <a16:creationId xmlns:a16="http://schemas.microsoft.com/office/drawing/2014/main" id="{C0A41EFB-34A9-4D14-8076-D89F20D97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694" y="4876800"/>
                <a:ext cx="1437106" cy="445555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0" name="Rectangle 498">
                <a:extLst>
                  <a:ext uri="{FF2B5EF4-FFF2-40B4-BE49-F238E27FC236}">
                    <a16:creationId xmlns:a16="http://schemas.microsoft.com/office/drawing/2014/main" id="{6F5D6805-6625-40BD-9115-F97895FF4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694" y="5322352"/>
                <a:ext cx="1437106" cy="1535648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1" name="Freeform 499">
                <a:extLst>
                  <a:ext uri="{FF2B5EF4-FFF2-40B4-BE49-F238E27FC236}">
                    <a16:creationId xmlns:a16="http://schemas.microsoft.com/office/drawing/2014/main" id="{0A4AA893-986D-4C70-94BF-88AC33607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296" y="4924382"/>
                <a:ext cx="606354" cy="350388"/>
              </a:xfrm>
              <a:custGeom>
                <a:avLst/>
                <a:gdLst>
                  <a:gd name="T0" fmla="*/ 63 w 127"/>
                  <a:gd name="T1" fmla="*/ 0 h 81"/>
                  <a:gd name="T2" fmla="*/ 0 w 127"/>
                  <a:gd name="T3" fmla="*/ 81 h 81"/>
                  <a:gd name="T4" fmla="*/ 127 w 127"/>
                  <a:gd name="T5" fmla="*/ 81 h 81"/>
                  <a:gd name="T6" fmla="*/ 63 w 127"/>
                  <a:gd name="T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81">
                    <a:moveTo>
                      <a:pt x="63" y="0"/>
                    </a:moveTo>
                    <a:lnTo>
                      <a:pt x="0" y="81"/>
                    </a:lnTo>
                    <a:lnTo>
                      <a:pt x="127" y="81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Rectangle 500">
                <a:extLst>
                  <a:ext uri="{FF2B5EF4-FFF2-40B4-BE49-F238E27FC236}">
                    <a16:creationId xmlns:a16="http://schemas.microsoft.com/office/drawing/2014/main" id="{0BFF8AC9-24A4-45A6-9BFB-1731AFA9D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236" y="5149322"/>
                <a:ext cx="167107" cy="125449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3" name="Freeform 501">
                <a:extLst>
                  <a:ext uri="{FF2B5EF4-FFF2-40B4-BE49-F238E27FC236}">
                    <a16:creationId xmlns:a16="http://schemas.microsoft.com/office/drawing/2014/main" id="{16B4505A-E9EC-4F2F-9EEA-E662A9510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236" y="5019549"/>
                <a:ext cx="167107" cy="112470"/>
              </a:xfrm>
              <a:custGeom>
                <a:avLst/>
                <a:gdLst>
                  <a:gd name="T0" fmla="*/ 35 w 35"/>
                  <a:gd name="T1" fmla="*/ 26 h 26"/>
                  <a:gd name="T2" fmla="*/ 0 w 35"/>
                  <a:gd name="T3" fmla="*/ 26 h 26"/>
                  <a:gd name="T4" fmla="*/ 18 w 35"/>
                  <a:gd name="T5" fmla="*/ 0 h 26"/>
                  <a:gd name="T6" fmla="*/ 35 w 35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26">
                    <a:moveTo>
                      <a:pt x="35" y="26"/>
                    </a:moveTo>
                    <a:lnTo>
                      <a:pt x="0" y="26"/>
                    </a:lnTo>
                    <a:lnTo>
                      <a:pt x="18" y="0"/>
                    </a:lnTo>
                    <a:lnTo>
                      <a:pt x="35" y="26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Rectangle 502">
                <a:extLst>
                  <a:ext uri="{FF2B5EF4-FFF2-40B4-BE49-F238E27FC236}">
                    <a16:creationId xmlns:a16="http://schemas.microsoft.com/office/drawing/2014/main" id="{8A80CAFF-6385-4A07-9704-AE73180F8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205" y="5179603"/>
                <a:ext cx="81167" cy="64888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5" name="Rectangle 503">
                <a:extLst>
                  <a:ext uri="{FF2B5EF4-FFF2-40B4-BE49-F238E27FC236}">
                    <a16:creationId xmlns:a16="http://schemas.microsoft.com/office/drawing/2014/main" id="{E4562828-57B5-4A77-8189-536A6024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154" y="5149322"/>
                <a:ext cx="167107" cy="125449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6" name="Freeform 504">
                <a:extLst>
                  <a:ext uri="{FF2B5EF4-FFF2-40B4-BE49-F238E27FC236}">
                    <a16:creationId xmlns:a16="http://schemas.microsoft.com/office/drawing/2014/main" id="{ABFED8BB-9543-4EE1-88B4-523AB35A1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154" y="5019549"/>
                <a:ext cx="167107" cy="112470"/>
              </a:xfrm>
              <a:custGeom>
                <a:avLst/>
                <a:gdLst>
                  <a:gd name="T0" fmla="*/ 35 w 35"/>
                  <a:gd name="T1" fmla="*/ 26 h 26"/>
                  <a:gd name="T2" fmla="*/ 0 w 35"/>
                  <a:gd name="T3" fmla="*/ 26 h 26"/>
                  <a:gd name="T4" fmla="*/ 17 w 35"/>
                  <a:gd name="T5" fmla="*/ 0 h 26"/>
                  <a:gd name="T6" fmla="*/ 35 w 35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26">
                    <a:moveTo>
                      <a:pt x="35" y="26"/>
                    </a:moveTo>
                    <a:lnTo>
                      <a:pt x="0" y="26"/>
                    </a:lnTo>
                    <a:lnTo>
                      <a:pt x="17" y="0"/>
                    </a:lnTo>
                    <a:lnTo>
                      <a:pt x="35" y="26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7" name="Rectangle 505">
                <a:extLst>
                  <a:ext uri="{FF2B5EF4-FFF2-40B4-BE49-F238E27FC236}">
                    <a16:creationId xmlns:a16="http://schemas.microsoft.com/office/drawing/2014/main" id="{91201C2B-BACB-4B1C-98F7-CC38D5CB2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123" y="5179603"/>
                <a:ext cx="71618" cy="64888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Freeform 506">
                <a:extLst>
                  <a:ext uri="{FF2B5EF4-FFF2-40B4-BE49-F238E27FC236}">
                    <a16:creationId xmlns:a16="http://schemas.microsoft.com/office/drawing/2014/main" id="{32B7EC4C-C7E3-454A-81DD-E6ADB3E57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2017" y="5084437"/>
                <a:ext cx="128911" cy="190334"/>
              </a:xfrm>
              <a:custGeom>
                <a:avLst/>
                <a:gdLst>
                  <a:gd name="T0" fmla="*/ 6 w 12"/>
                  <a:gd name="T1" fmla="*/ 0 h 20"/>
                  <a:gd name="T2" fmla="*/ 0 w 12"/>
                  <a:gd name="T3" fmla="*/ 5 h 20"/>
                  <a:gd name="T4" fmla="*/ 0 w 12"/>
                  <a:gd name="T5" fmla="*/ 20 h 20"/>
                  <a:gd name="T6" fmla="*/ 12 w 12"/>
                  <a:gd name="T7" fmla="*/ 20 h 20"/>
                  <a:gd name="T8" fmla="*/ 12 w 12"/>
                  <a:gd name="T9" fmla="*/ 5 h 20"/>
                  <a:gd name="T10" fmla="*/ 6 w 1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6" y="0"/>
                    </a:moveTo>
                    <a:cubicBezTo>
                      <a:pt x="3" y="0"/>
                      <a:pt x="0" y="2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2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9" name="Freeform 507">
                <a:extLst>
                  <a:ext uri="{FF2B5EF4-FFF2-40B4-BE49-F238E27FC236}">
                    <a16:creationId xmlns:a16="http://schemas.microsoft.com/office/drawing/2014/main" id="{1F1D27BD-723E-468E-821C-312DBB3EC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536" y="5460777"/>
                <a:ext cx="124135" cy="198985"/>
              </a:xfrm>
              <a:custGeom>
                <a:avLst/>
                <a:gdLst>
                  <a:gd name="T0" fmla="*/ 6 w 12"/>
                  <a:gd name="T1" fmla="*/ 0 h 21"/>
                  <a:gd name="T2" fmla="*/ 0 w 12"/>
                  <a:gd name="T3" fmla="*/ 6 h 21"/>
                  <a:gd name="T4" fmla="*/ 0 w 12"/>
                  <a:gd name="T5" fmla="*/ 21 h 21"/>
                  <a:gd name="T6" fmla="*/ 12 w 12"/>
                  <a:gd name="T7" fmla="*/ 21 h 21"/>
                  <a:gd name="T8" fmla="*/ 12 w 12"/>
                  <a:gd name="T9" fmla="*/ 6 h 21"/>
                  <a:gd name="T10" fmla="*/ 6 w 1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1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Freeform 508">
                <a:extLst>
                  <a:ext uri="{FF2B5EF4-FFF2-40B4-BE49-F238E27FC236}">
                    <a16:creationId xmlns:a16="http://schemas.microsoft.com/office/drawing/2014/main" id="{B75AE408-F303-4AA6-B098-12434D605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274" y="5460777"/>
                <a:ext cx="124135" cy="198985"/>
              </a:xfrm>
              <a:custGeom>
                <a:avLst/>
                <a:gdLst>
                  <a:gd name="T0" fmla="*/ 6 w 12"/>
                  <a:gd name="T1" fmla="*/ 0 h 21"/>
                  <a:gd name="T2" fmla="*/ 0 w 12"/>
                  <a:gd name="T3" fmla="*/ 6 h 21"/>
                  <a:gd name="T4" fmla="*/ 0 w 12"/>
                  <a:gd name="T5" fmla="*/ 21 h 21"/>
                  <a:gd name="T6" fmla="*/ 12 w 12"/>
                  <a:gd name="T7" fmla="*/ 21 h 21"/>
                  <a:gd name="T8" fmla="*/ 12 w 12"/>
                  <a:gd name="T9" fmla="*/ 6 h 21"/>
                  <a:gd name="T10" fmla="*/ 6 w 1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1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1" name="Freeform 509">
                <a:extLst>
                  <a:ext uri="{FF2B5EF4-FFF2-40B4-BE49-F238E27FC236}">
                    <a16:creationId xmlns:a16="http://schemas.microsoft.com/office/drawing/2014/main" id="{10D71525-69D8-4DF4-A5B1-7A334735C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199" y="5460777"/>
                <a:ext cx="124135" cy="198985"/>
              </a:xfrm>
              <a:custGeom>
                <a:avLst/>
                <a:gdLst>
                  <a:gd name="T0" fmla="*/ 6 w 12"/>
                  <a:gd name="T1" fmla="*/ 0 h 21"/>
                  <a:gd name="T2" fmla="*/ 0 w 12"/>
                  <a:gd name="T3" fmla="*/ 6 h 21"/>
                  <a:gd name="T4" fmla="*/ 0 w 12"/>
                  <a:gd name="T5" fmla="*/ 21 h 21"/>
                  <a:gd name="T6" fmla="*/ 12 w 12"/>
                  <a:gd name="T7" fmla="*/ 21 h 21"/>
                  <a:gd name="T8" fmla="*/ 12 w 12"/>
                  <a:gd name="T9" fmla="*/ 6 h 21"/>
                  <a:gd name="T10" fmla="*/ 6 w 1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1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2" name="Freeform 510">
                <a:extLst>
                  <a:ext uri="{FF2B5EF4-FFF2-40B4-BE49-F238E27FC236}">
                    <a16:creationId xmlns:a16="http://schemas.microsoft.com/office/drawing/2014/main" id="{F8F6AD21-66B4-4D34-BF1D-496E0650E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160" y="5460777"/>
                <a:ext cx="114586" cy="198985"/>
              </a:xfrm>
              <a:custGeom>
                <a:avLst/>
                <a:gdLst>
                  <a:gd name="T0" fmla="*/ 6 w 11"/>
                  <a:gd name="T1" fmla="*/ 0 h 21"/>
                  <a:gd name="T2" fmla="*/ 0 w 11"/>
                  <a:gd name="T3" fmla="*/ 6 h 21"/>
                  <a:gd name="T4" fmla="*/ 0 w 11"/>
                  <a:gd name="T5" fmla="*/ 21 h 21"/>
                  <a:gd name="T6" fmla="*/ 11 w 11"/>
                  <a:gd name="T7" fmla="*/ 21 h 21"/>
                  <a:gd name="T8" fmla="*/ 11 w 11"/>
                  <a:gd name="T9" fmla="*/ 6 h 21"/>
                  <a:gd name="T10" fmla="*/ 6 w 1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1">
                    <a:moveTo>
                      <a:pt x="6" y="0"/>
                    </a:moveTo>
                    <a:cubicBezTo>
                      <a:pt x="2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3" name="Freeform 511">
                <a:extLst>
                  <a:ext uri="{FF2B5EF4-FFF2-40B4-BE49-F238E27FC236}">
                    <a16:creationId xmlns:a16="http://schemas.microsoft.com/office/drawing/2014/main" id="{DA4E6438-A8C8-47F6-A738-C65FD390B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536" y="5793862"/>
                <a:ext cx="124135" cy="194661"/>
              </a:xfrm>
              <a:custGeom>
                <a:avLst/>
                <a:gdLst>
                  <a:gd name="T0" fmla="*/ 6 w 12"/>
                  <a:gd name="T1" fmla="*/ 0 h 21"/>
                  <a:gd name="T2" fmla="*/ 0 w 12"/>
                  <a:gd name="T3" fmla="*/ 6 h 21"/>
                  <a:gd name="T4" fmla="*/ 0 w 12"/>
                  <a:gd name="T5" fmla="*/ 21 h 21"/>
                  <a:gd name="T6" fmla="*/ 12 w 12"/>
                  <a:gd name="T7" fmla="*/ 21 h 21"/>
                  <a:gd name="T8" fmla="*/ 12 w 12"/>
                  <a:gd name="T9" fmla="*/ 6 h 21"/>
                  <a:gd name="T10" fmla="*/ 6 w 1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1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4" name="Freeform 512">
                <a:extLst>
                  <a:ext uri="{FF2B5EF4-FFF2-40B4-BE49-F238E27FC236}">
                    <a16:creationId xmlns:a16="http://schemas.microsoft.com/office/drawing/2014/main" id="{4ED16994-CDA2-4FC2-8128-DFE30C202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274" y="5793862"/>
                <a:ext cx="124135" cy="194661"/>
              </a:xfrm>
              <a:custGeom>
                <a:avLst/>
                <a:gdLst>
                  <a:gd name="T0" fmla="*/ 6 w 12"/>
                  <a:gd name="T1" fmla="*/ 0 h 21"/>
                  <a:gd name="T2" fmla="*/ 0 w 12"/>
                  <a:gd name="T3" fmla="*/ 6 h 21"/>
                  <a:gd name="T4" fmla="*/ 0 w 12"/>
                  <a:gd name="T5" fmla="*/ 21 h 21"/>
                  <a:gd name="T6" fmla="*/ 12 w 12"/>
                  <a:gd name="T7" fmla="*/ 21 h 21"/>
                  <a:gd name="T8" fmla="*/ 12 w 12"/>
                  <a:gd name="T9" fmla="*/ 6 h 21"/>
                  <a:gd name="T10" fmla="*/ 6 w 1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1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5" name="Freeform 513">
                <a:extLst>
                  <a:ext uri="{FF2B5EF4-FFF2-40B4-BE49-F238E27FC236}">
                    <a16:creationId xmlns:a16="http://schemas.microsoft.com/office/drawing/2014/main" id="{5D6497C7-3375-41AB-9148-E9F1303B2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199" y="5793862"/>
                <a:ext cx="124135" cy="194661"/>
              </a:xfrm>
              <a:custGeom>
                <a:avLst/>
                <a:gdLst>
                  <a:gd name="T0" fmla="*/ 6 w 12"/>
                  <a:gd name="T1" fmla="*/ 0 h 21"/>
                  <a:gd name="T2" fmla="*/ 0 w 12"/>
                  <a:gd name="T3" fmla="*/ 6 h 21"/>
                  <a:gd name="T4" fmla="*/ 0 w 12"/>
                  <a:gd name="T5" fmla="*/ 21 h 21"/>
                  <a:gd name="T6" fmla="*/ 12 w 12"/>
                  <a:gd name="T7" fmla="*/ 21 h 21"/>
                  <a:gd name="T8" fmla="*/ 12 w 12"/>
                  <a:gd name="T9" fmla="*/ 6 h 21"/>
                  <a:gd name="T10" fmla="*/ 6 w 1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1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6" name="Freeform 514">
                <a:extLst>
                  <a:ext uri="{FF2B5EF4-FFF2-40B4-BE49-F238E27FC236}">
                    <a16:creationId xmlns:a16="http://schemas.microsoft.com/office/drawing/2014/main" id="{DCC9A9AA-76AC-47EF-8F4C-BB410F567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160" y="5793862"/>
                <a:ext cx="114586" cy="194661"/>
              </a:xfrm>
              <a:custGeom>
                <a:avLst/>
                <a:gdLst>
                  <a:gd name="T0" fmla="*/ 6 w 11"/>
                  <a:gd name="T1" fmla="*/ 0 h 21"/>
                  <a:gd name="T2" fmla="*/ 0 w 11"/>
                  <a:gd name="T3" fmla="*/ 6 h 21"/>
                  <a:gd name="T4" fmla="*/ 0 w 11"/>
                  <a:gd name="T5" fmla="*/ 21 h 21"/>
                  <a:gd name="T6" fmla="*/ 11 w 11"/>
                  <a:gd name="T7" fmla="*/ 21 h 21"/>
                  <a:gd name="T8" fmla="*/ 11 w 11"/>
                  <a:gd name="T9" fmla="*/ 6 h 21"/>
                  <a:gd name="T10" fmla="*/ 6 w 1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1">
                    <a:moveTo>
                      <a:pt x="6" y="0"/>
                    </a:moveTo>
                    <a:cubicBezTo>
                      <a:pt x="2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7" name="Freeform 515">
                <a:extLst>
                  <a:ext uri="{FF2B5EF4-FFF2-40B4-BE49-F238E27FC236}">
                    <a16:creationId xmlns:a16="http://schemas.microsoft.com/office/drawing/2014/main" id="{CBEC299F-E3F1-4EEC-9917-B3A9BEDAB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536" y="6131272"/>
                <a:ext cx="124135" cy="190334"/>
              </a:xfrm>
              <a:custGeom>
                <a:avLst/>
                <a:gdLst>
                  <a:gd name="T0" fmla="*/ 6 w 12"/>
                  <a:gd name="T1" fmla="*/ 0 h 20"/>
                  <a:gd name="T2" fmla="*/ 0 w 12"/>
                  <a:gd name="T3" fmla="*/ 6 h 20"/>
                  <a:gd name="T4" fmla="*/ 0 w 12"/>
                  <a:gd name="T5" fmla="*/ 20 h 20"/>
                  <a:gd name="T6" fmla="*/ 12 w 12"/>
                  <a:gd name="T7" fmla="*/ 20 h 20"/>
                  <a:gd name="T8" fmla="*/ 12 w 12"/>
                  <a:gd name="T9" fmla="*/ 6 h 20"/>
                  <a:gd name="T10" fmla="*/ 6 w 1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8" name="Freeform 516">
                <a:extLst>
                  <a:ext uri="{FF2B5EF4-FFF2-40B4-BE49-F238E27FC236}">
                    <a16:creationId xmlns:a16="http://schemas.microsoft.com/office/drawing/2014/main" id="{9462226B-43F7-47A9-8EA1-1665C3210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274" y="6131272"/>
                <a:ext cx="124135" cy="190334"/>
              </a:xfrm>
              <a:custGeom>
                <a:avLst/>
                <a:gdLst>
                  <a:gd name="T0" fmla="*/ 6 w 12"/>
                  <a:gd name="T1" fmla="*/ 0 h 20"/>
                  <a:gd name="T2" fmla="*/ 0 w 12"/>
                  <a:gd name="T3" fmla="*/ 6 h 20"/>
                  <a:gd name="T4" fmla="*/ 0 w 12"/>
                  <a:gd name="T5" fmla="*/ 20 h 20"/>
                  <a:gd name="T6" fmla="*/ 12 w 12"/>
                  <a:gd name="T7" fmla="*/ 20 h 20"/>
                  <a:gd name="T8" fmla="*/ 12 w 12"/>
                  <a:gd name="T9" fmla="*/ 6 h 20"/>
                  <a:gd name="T10" fmla="*/ 6 w 1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9" name="Freeform 517">
                <a:extLst>
                  <a:ext uri="{FF2B5EF4-FFF2-40B4-BE49-F238E27FC236}">
                    <a16:creationId xmlns:a16="http://schemas.microsoft.com/office/drawing/2014/main" id="{9280A125-3AD7-4C97-9264-596A5EA71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199" y="6131272"/>
                <a:ext cx="124135" cy="190334"/>
              </a:xfrm>
              <a:custGeom>
                <a:avLst/>
                <a:gdLst>
                  <a:gd name="T0" fmla="*/ 6 w 12"/>
                  <a:gd name="T1" fmla="*/ 0 h 20"/>
                  <a:gd name="T2" fmla="*/ 0 w 12"/>
                  <a:gd name="T3" fmla="*/ 6 h 20"/>
                  <a:gd name="T4" fmla="*/ 0 w 12"/>
                  <a:gd name="T5" fmla="*/ 20 h 20"/>
                  <a:gd name="T6" fmla="*/ 12 w 12"/>
                  <a:gd name="T7" fmla="*/ 20 h 20"/>
                  <a:gd name="T8" fmla="*/ 12 w 12"/>
                  <a:gd name="T9" fmla="*/ 6 h 20"/>
                  <a:gd name="T10" fmla="*/ 6 w 1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0" name="Freeform 518">
                <a:extLst>
                  <a:ext uri="{FF2B5EF4-FFF2-40B4-BE49-F238E27FC236}">
                    <a16:creationId xmlns:a16="http://schemas.microsoft.com/office/drawing/2014/main" id="{68D97D0D-E9A1-4375-B150-38BFAE038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160" y="6131272"/>
                <a:ext cx="114586" cy="190334"/>
              </a:xfrm>
              <a:custGeom>
                <a:avLst/>
                <a:gdLst>
                  <a:gd name="T0" fmla="*/ 6 w 11"/>
                  <a:gd name="T1" fmla="*/ 0 h 20"/>
                  <a:gd name="T2" fmla="*/ 0 w 11"/>
                  <a:gd name="T3" fmla="*/ 6 h 20"/>
                  <a:gd name="T4" fmla="*/ 0 w 11"/>
                  <a:gd name="T5" fmla="*/ 20 h 20"/>
                  <a:gd name="T6" fmla="*/ 11 w 11"/>
                  <a:gd name="T7" fmla="*/ 20 h 20"/>
                  <a:gd name="T8" fmla="*/ 11 w 11"/>
                  <a:gd name="T9" fmla="*/ 6 h 20"/>
                  <a:gd name="T10" fmla="*/ 6 w 11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0">
                    <a:moveTo>
                      <a:pt x="6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1" name="Freeform 519">
                <a:extLst>
                  <a:ext uri="{FF2B5EF4-FFF2-40B4-BE49-F238E27FC236}">
                    <a16:creationId xmlns:a16="http://schemas.microsoft.com/office/drawing/2014/main" id="{BE71EADA-19B6-4BA7-8CA5-72AEB11E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536" y="6460030"/>
                <a:ext cx="124135" cy="190334"/>
              </a:xfrm>
              <a:custGeom>
                <a:avLst/>
                <a:gdLst>
                  <a:gd name="T0" fmla="*/ 6 w 12"/>
                  <a:gd name="T1" fmla="*/ 0 h 20"/>
                  <a:gd name="T2" fmla="*/ 0 w 12"/>
                  <a:gd name="T3" fmla="*/ 6 h 20"/>
                  <a:gd name="T4" fmla="*/ 0 w 12"/>
                  <a:gd name="T5" fmla="*/ 20 h 20"/>
                  <a:gd name="T6" fmla="*/ 12 w 12"/>
                  <a:gd name="T7" fmla="*/ 20 h 20"/>
                  <a:gd name="T8" fmla="*/ 12 w 12"/>
                  <a:gd name="T9" fmla="*/ 6 h 20"/>
                  <a:gd name="T10" fmla="*/ 6 w 1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2" name="Freeform 520">
                <a:extLst>
                  <a:ext uri="{FF2B5EF4-FFF2-40B4-BE49-F238E27FC236}">
                    <a16:creationId xmlns:a16="http://schemas.microsoft.com/office/drawing/2014/main" id="{37D79969-66C8-4593-94B5-507EB5B95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274" y="6460030"/>
                <a:ext cx="124135" cy="190334"/>
              </a:xfrm>
              <a:custGeom>
                <a:avLst/>
                <a:gdLst>
                  <a:gd name="T0" fmla="*/ 6 w 12"/>
                  <a:gd name="T1" fmla="*/ 0 h 20"/>
                  <a:gd name="T2" fmla="*/ 0 w 12"/>
                  <a:gd name="T3" fmla="*/ 6 h 20"/>
                  <a:gd name="T4" fmla="*/ 0 w 12"/>
                  <a:gd name="T5" fmla="*/ 20 h 20"/>
                  <a:gd name="T6" fmla="*/ 12 w 12"/>
                  <a:gd name="T7" fmla="*/ 20 h 20"/>
                  <a:gd name="T8" fmla="*/ 12 w 12"/>
                  <a:gd name="T9" fmla="*/ 6 h 20"/>
                  <a:gd name="T10" fmla="*/ 6 w 1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3" name="Freeform 521">
                <a:extLst>
                  <a:ext uri="{FF2B5EF4-FFF2-40B4-BE49-F238E27FC236}">
                    <a16:creationId xmlns:a16="http://schemas.microsoft.com/office/drawing/2014/main" id="{CB264F56-757D-4487-AF17-3BCCE0F8A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199" y="6460030"/>
                <a:ext cx="124135" cy="190334"/>
              </a:xfrm>
              <a:custGeom>
                <a:avLst/>
                <a:gdLst>
                  <a:gd name="T0" fmla="*/ 6 w 12"/>
                  <a:gd name="T1" fmla="*/ 0 h 20"/>
                  <a:gd name="T2" fmla="*/ 0 w 12"/>
                  <a:gd name="T3" fmla="*/ 6 h 20"/>
                  <a:gd name="T4" fmla="*/ 0 w 12"/>
                  <a:gd name="T5" fmla="*/ 20 h 20"/>
                  <a:gd name="T6" fmla="*/ 12 w 12"/>
                  <a:gd name="T7" fmla="*/ 20 h 20"/>
                  <a:gd name="T8" fmla="*/ 12 w 12"/>
                  <a:gd name="T9" fmla="*/ 6 h 20"/>
                  <a:gd name="T10" fmla="*/ 6 w 1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4" name="Freeform 522">
                <a:extLst>
                  <a:ext uri="{FF2B5EF4-FFF2-40B4-BE49-F238E27FC236}">
                    <a16:creationId xmlns:a16="http://schemas.microsoft.com/office/drawing/2014/main" id="{CC339251-0A68-48B7-AD03-BBE5BCEAB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160" y="6460030"/>
                <a:ext cx="114586" cy="190334"/>
              </a:xfrm>
              <a:custGeom>
                <a:avLst/>
                <a:gdLst>
                  <a:gd name="T0" fmla="*/ 6 w 11"/>
                  <a:gd name="T1" fmla="*/ 0 h 20"/>
                  <a:gd name="T2" fmla="*/ 0 w 11"/>
                  <a:gd name="T3" fmla="*/ 6 h 20"/>
                  <a:gd name="T4" fmla="*/ 0 w 11"/>
                  <a:gd name="T5" fmla="*/ 20 h 20"/>
                  <a:gd name="T6" fmla="*/ 11 w 11"/>
                  <a:gd name="T7" fmla="*/ 20 h 20"/>
                  <a:gd name="T8" fmla="*/ 11 w 11"/>
                  <a:gd name="T9" fmla="*/ 6 h 20"/>
                  <a:gd name="T10" fmla="*/ 6 w 11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0">
                    <a:moveTo>
                      <a:pt x="6" y="0"/>
                    </a:moveTo>
                    <a:cubicBezTo>
                      <a:pt x="2" y="0"/>
                      <a:pt x="0" y="3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5" name="Rectangle 523">
                <a:extLst>
                  <a:ext uri="{FF2B5EF4-FFF2-40B4-BE49-F238E27FC236}">
                    <a16:creationId xmlns:a16="http://schemas.microsoft.com/office/drawing/2014/main" id="{8A2D2481-849C-4845-B82A-E95782ED2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694" y="5365610"/>
                <a:ext cx="1437106" cy="21630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6" name="Freeform 524">
                <a:extLst>
                  <a:ext uri="{FF2B5EF4-FFF2-40B4-BE49-F238E27FC236}">
                    <a16:creationId xmlns:a16="http://schemas.microsoft.com/office/drawing/2014/main" id="{3BD6E486-765C-4AAA-A9AD-77835072C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9500" y="5426171"/>
                <a:ext cx="243498" cy="233591"/>
              </a:xfrm>
              <a:custGeom>
                <a:avLst/>
                <a:gdLst>
                  <a:gd name="T0" fmla="*/ 11 w 23"/>
                  <a:gd name="T1" fmla="*/ 0 h 25"/>
                  <a:gd name="T2" fmla="*/ 0 w 23"/>
                  <a:gd name="T3" fmla="*/ 11 h 25"/>
                  <a:gd name="T4" fmla="*/ 0 w 23"/>
                  <a:gd name="T5" fmla="*/ 25 h 25"/>
                  <a:gd name="T6" fmla="*/ 23 w 23"/>
                  <a:gd name="T7" fmla="*/ 25 h 25"/>
                  <a:gd name="T8" fmla="*/ 23 w 23"/>
                  <a:gd name="T9" fmla="*/ 11 h 25"/>
                  <a:gd name="T10" fmla="*/ 11 w 23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5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5"/>
                      <a:pt x="18" y="0"/>
                      <a:pt x="11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7" name="Rectangle 525">
                <a:extLst>
                  <a:ext uri="{FF2B5EF4-FFF2-40B4-BE49-F238E27FC236}">
                    <a16:creationId xmlns:a16="http://schemas.microsoft.com/office/drawing/2014/main" id="{7DEDE94B-4129-4D70-A060-99392F9D4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086" y="5413195"/>
                <a:ext cx="14325" cy="246570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8" name="Rectangle 526">
                <a:extLst>
                  <a:ext uri="{FF2B5EF4-FFF2-40B4-BE49-F238E27FC236}">
                    <a16:creationId xmlns:a16="http://schemas.microsoft.com/office/drawing/2014/main" id="{6A2915FA-5576-4F27-BB92-34FFAE416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402" y="5508362"/>
                <a:ext cx="272144" cy="8652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9" name="Rectangle 527">
                <a:extLst>
                  <a:ext uri="{FF2B5EF4-FFF2-40B4-BE49-F238E27FC236}">
                    <a16:creationId xmlns:a16="http://schemas.microsoft.com/office/drawing/2014/main" id="{B14CFB8A-D881-48FE-8DA8-44C6DB832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402" y="5586225"/>
                <a:ext cx="272144" cy="8652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0" name="Freeform 528">
                <a:extLst>
                  <a:ext uri="{FF2B5EF4-FFF2-40B4-BE49-F238E27FC236}">
                    <a16:creationId xmlns:a16="http://schemas.microsoft.com/office/drawing/2014/main" id="{B38FF331-7958-4374-B142-D770EDA27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6267" y="5707347"/>
                <a:ext cx="520415" cy="56236"/>
              </a:xfrm>
              <a:custGeom>
                <a:avLst/>
                <a:gdLst>
                  <a:gd name="T0" fmla="*/ 109 w 109"/>
                  <a:gd name="T1" fmla="*/ 13 h 13"/>
                  <a:gd name="T2" fmla="*/ 0 w 109"/>
                  <a:gd name="T3" fmla="*/ 13 h 13"/>
                  <a:gd name="T4" fmla="*/ 19 w 109"/>
                  <a:gd name="T5" fmla="*/ 0 h 13"/>
                  <a:gd name="T6" fmla="*/ 89 w 109"/>
                  <a:gd name="T7" fmla="*/ 0 h 13"/>
                  <a:gd name="T8" fmla="*/ 109 w 109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3">
                    <a:moveTo>
                      <a:pt x="109" y="13"/>
                    </a:moveTo>
                    <a:lnTo>
                      <a:pt x="0" y="13"/>
                    </a:lnTo>
                    <a:lnTo>
                      <a:pt x="19" y="0"/>
                    </a:lnTo>
                    <a:lnTo>
                      <a:pt x="89" y="0"/>
                    </a:lnTo>
                    <a:lnTo>
                      <a:pt x="109" y="13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1" name="Rectangle 529">
                <a:extLst>
                  <a:ext uri="{FF2B5EF4-FFF2-40B4-BE49-F238E27FC236}">
                    <a16:creationId xmlns:a16="http://schemas.microsoft.com/office/drawing/2014/main" id="{A0C92966-F0E3-4606-91BA-7BD33F812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371" y="5793862"/>
                <a:ext cx="195753" cy="194661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2" name="Rectangle 530">
                <a:extLst>
                  <a:ext uri="{FF2B5EF4-FFF2-40B4-BE49-F238E27FC236}">
                    <a16:creationId xmlns:a16="http://schemas.microsoft.com/office/drawing/2014/main" id="{828C1258-CDD7-4602-BDC4-1B35E5853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914" y="5793862"/>
                <a:ext cx="95489" cy="194661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3" name="Rectangle 531">
                <a:extLst>
                  <a:ext uri="{FF2B5EF4-FFF2-40B4-BE49-F238E27FC236}">
                    <a16:creationId xmlns:a16="http://schemas.microsoft.com/office/drawing/2014/main" id="{263330D5-916B-498D-A9AB-5B4B60117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816" y="5884702"/>
                <a:ext cx="133684" cy="12979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4" name="Rectangle 532">
                <a:extLst>
                  <a:ext uri="{FF2B5EF4-FFF2-40B4-BE49-F238E27FC236}">
                    <a16:creationId xmlns:a16="http://schemas.microsoft.com/office/drawing/2014/main" id="{7D8F7576-E99F-4A62-9ABD-BAC315D64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092" y="5793862"/>
                <a:ext cx="95489" cy="194661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5" name="Rectangle 533">
                <a:extLst>
                  <a:ext uri="{FF2B5EF4-FFF2-40B4-BE49-F238E27FC236}">
                    <a16:creationId xmlns:a16="http://schemas.microsoft.com/office/drawing/2014/main" id="{A00783F9-5C14-4CAE-919F-A31CD5203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94" y="5884702"/>
                <a:ext cx="133684" cy="12979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6" name="Freeform 534">
                <a:extLst>
                  <a:ext uri="{FF2B5EF4-FFF2-40B4-BE49-F238E27FC236}">
                    <a16:creationId xmlns:a16="http://schemas.microsoft.com/office/drawing/2014/main" id="{4DDF4E46-ECCE-4D79-A927-36EBE9BED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6267" y="6044756"/>
                <a:ext cx="520415" cy="60561"/>
              </a:xfrm>
              <a:custGeom>
                <a:avLst/>
                <a:gdLst>
                  <a:gd name="T0" fmla="*/ 109 w 109"/>
                  <a:gd name="T1" fmla="*/ 14 h 14"/>
                  <a:gd name="T2" fmla="*/ 0 w 109"/>
                  <a:gd name="T3" fmla="*/ 14 h 14"/>
                  <a:gd name="T4" fmla="*/ 19 w 109"/>
                  <a:gd name="T5" fmla="*/ 0 h 14"/>
                  <a:gd name="T6" fmla="*/ 89 w 109"/>
                  <a:gd name="T7" fmla="*/ 0 h 14"/>
                  <a:gd name="T8" fmla="*/ 109 w 10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4">
                    <a:moveTo>
                      <a:pt x="109" y="14"/>
                    </a:moveTo>
                    <a:lnTo>
                      <a:pt x="0" y="14"/>
                    </a:lnTo>
                    <a:lnTo>
                      <a:pt x="19" y="0"/>
                    </a:lnTo>
                    <a:lnTo>
                      <a:pt x="89" y="0"/>
                    </a:lnTo>
                    <a:lnTo>
                      <a:pt x="109" y="14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7" name="Rectangle 535">
                <a:extLst>
                  <a:ext uri="{FF2B5EF4-FFF2-40B4-BE49-F238E27FC236}">
                    <a16:creationId xmlns:a16="http://schemas.microsoft.com/office/drawing/2014/main" id="{9BA2B80F-875E-483C-8052-253B06D18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371" y="6131272"/>
                <a:ext cx="195753" cy="190334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8" name="Rectangle 536">
                <a:extLst>
                  <a:ext uri="{FF2B5EF4-FFF2-40B4-BE49-F238E27FC236}">
                    <a16:creationId xmlns:a16="http://schemas.microsoft.com/office/drawing/2014/main" id="{1121C33E-9C87-4F6E-9D6E-2635D4243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914" y="6131272"/>
                <a:ext cx="95489" cy="190334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9" name="Rectangle 537">
                <a:extLst>
                  <a:ext uri="{FF2B5EF4-FFF2-40B4-BE49-F238E27FC236}">
                    <a16:creationId xmlns:a16="http://schemas.microsoft.com/office/drawing/2014/main" id="{4191E6E2-4181-4D57-BA4F-3B3FF66FF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816" y="6217787"/>
                <a:ext cx="133684" cy="8652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0" name="Rectangle 538">
                <a:extLst>
                  <a:ext uri="{FF2B5EF4-FFF2-40B4-BE49-F238E27FC236}">
                    <a16:creationId xmlns:a16="http://schemas.microsoft.com/office/drawing/2014/main" id="{8482DB1E-605D-4D4A-A51E-5E492B061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092" y="6131272"/>
                <a:ext cx="95489" cy="190334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1" name="Rectangle 539">
                <a:extLst>
                  <a:ext uri="{FF2B5EF4-FFF2-40B4-BE49-F238E27FC236}">
                    <a16:creationId xmlns:a16="http://schemas.microsoft.com/office/drawing/2014/main" id="{BBC7FEAE-5D91-4541-949C-13ED4F1A6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94" y="6217787"/>
                <a:ext cx="133684" cy="8652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2" name="Freeform 540">
                <a:extLst>
                  <a:ext uri="{FF2B5EF4-FFF2-40B4-BE49-F238E27FC236}">
                    <a16:creationId xmlns:a16="http://schemas.microsoft.com/office/drawing/2014/main" id="{FA91BC66-00CF-41D8-A1FD-7CA61C47D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0853" y="6403793"/>
                <a:ext cx="291242" cy="324434"/>
              </a:xfrm>
              <a:custGeom>
                <a:avLst/>
                <a:gdLst>
                  <a:gd name="T0" fmla="*/ 14 w 28"/>
                  <a:gd name="T1" fmla="*/ 0 h 34"/>
                  <a:gd name="T2" fmla="*/ 0 w 28"/>
                  <a:gd name="T3" fmla="*/ 14 h 34"/>
                  <a:gd name="T4" fmla="*/ 0 w 28"/>
                  <a:gd name="T5" fmla="*/ 34 h 34"/>
                  <a:gd name="T6" fmla="*/ 28 w 28"/>
                  <a:gd name="T7" fmla="*/ 34 h 34"/>
                  <a:gd name="T8" fmla="*/ 28 w 28"/>
                  <a:gd name="T9" fmla="*/ 14 h 34"/>
                  <a:gd name="T10" fmla="*/ 14 w 2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4">
                    <a:moveTo>
                      <a:pt x="14" y="0"/>
                    </a:moveTo>
                    <a:cubicBezTo>
                      <a:pt x="6" y="0"/>
                      <a:pt x="0" y="7"/>
                      <a:pt x="0" y="1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7"/>
                      <a:pt x="21" y="0"/>
                      <a:pt x="14" y="0"/>
                    </a:cubicBez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3" name="Rectangle 541">
                <a:extLst>
                  <a:ext uri="{FF2B5EF4-FFF2-40B4-BE49-F238E27FC236}">
                    <a16:creationId xmlns:a16="http://schemas.microsoft.com/office/drawing/2014/main" id="{8EC4B6F2-339F-4228-BE88-CA33DFEE6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333" y="6745530"/>
                <a:ext cx="396279" cy="25955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4" name="Rectangle 542">
                <a:extLst>
                  <a:ext uri="{FF2B5EF4-FFF2-40B4-BE49-F238E27FC236}">
                    <a16:creationId xmlns:a16="http://schemas.microsoft.com/office/drawing/2014/main" id="{0B7DC785-7CC6-4769-8DEF-B693B953B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816" y="6793112"/>
                <a:ext cx="491768" cy="25955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5" name="Rectangle 543">
                <a:extLst>
                  <a:ext uri="{FF2B5EF4-FFF2-40B4-BE49-F238E27FC236}">
                    <a16:creationId xmlns:a16="http://schemas.microsoft.com/office/drawing/2014/main" id="{0C35D2BA-48D8-447C-83DD-956F1DD9E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747" y="6832045"/>
                <a:ext cx="625452" cy="25955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DAC26E5-311D-46C1-90F9-4C159FFA338C}"/>
                </a:ext>
              </a:extLst>
            </p:cNvPr>
            <p:cNvGrpSpPr/>
            <p:nvPr/>
          </p:nvGrpSpPr>
          <p:grpSpPr>
            <a:xfrm>
              <a:off x="1311163" y="5946582"/>
              <a:ext cx="2253791" cy="1088037"/>
              <a:chOff x="1679576" y="5699126"/>
              <a:chExt cx="636588" cy="280988"/>
            </a:xfrm>
          </p:grpSpPr>
          <p:sp>
            <p:nvSpPr>
              <p:cNvPr id="177" name="Rectangle 545">
                <a:extLst>
                  <a:ext uri="{FF2B5EF4-FFF2-40B4-BE49-F238E27FC236}">
                    <a16:creationId xmlns:a16="http://schemas.microsoft.com/office/drawing/2014/main" id="{218EB86B-8306-4139-BAC7-8A68BD344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313" y="5737226"/>
                <a:ext cx="261938" cy="58738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78" name="Rectangle 546">
                <a:extLst>
                  <a:ext uri="{FF2B5EF4-FFF2-40B4-BE49-F238E27FC236}">
                    <a16:creationId xmlns:a16="http://schemas.microsoft.com/office/drawing/2014/main" id="{B7CAEA12-3639-4E10-A670-5D639CF8F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0251" y="5775326"/>
                <a:ext cx="315913" cy="87313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79" name="Rectangle 547">
                <a:extLst>
                  <a:ext uri="{FF2B5EF4-FFF2-40B4-BE49-F238E27FC236}">
                    <a16:creationId xmlns:a16="http://schemas.microsoft.com/office/drawing/2014/main" id="{5D12D2D3-2809-40AB-AAC4-326608E5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313" y="5737226"/>
                <a:ext cx="261938" cy="38100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0" name="Rectangle 548">
                <a:extLst>
                  <a:ext uri="{FF2B5EF4-FFF2-40B4-BE49-F238E27FC236}">
                    <a16:creationId xmlns:a16="http://schemas.microsoft.com/office/drawing/2014/main" id="{9D9E5BE4-053D-4C75-BAA5-949B0A24B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7238" y="5862639"/>
                <a:ext cx="257175" cy="11747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1" name="Freeform 549">
                <a:extLst>
                  <a:ext uri="{FF2B5EF4-FFF2-40B4-BE49-F238E27FC236}">
                    <a16:creationId xmlns:a16="http://schemas.microsoft.com/office/drawing/2014/main" id="{0B3D1655-515D-4391-9320-FB15AE8A8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4501" y="5716589"/>
                <a:ext cx="312738" cy="263525"/>
              </a:xfrm>
              <a:custGeom>
                <a:avLst/>
                <a:gdLst>
                  <a:gd name="T0" fmla="*/ 197 w 197"/>
                  <a:gd name="T1" fmla="*/ 74 h 166"/>
                  <a:gd name="T2" fmla="*/ 99 w 197"/>
                  <a:gd name="T3" fmla="*/ 0 h 166"/>
                  <a:gd name="T4" fmla="*/ 0 w 197"/>
                  <a:gd name="T5" fmla="*/ 74 h 166"/>
                  <a:gd name="T6" fmla="*/ 0 w 197"/>
                  <a:gd name="T7" fmla="*/ 166 h 166"/>
                  <a:gd name="T8" fmla="*/ 197 w 197"/>
                  <a:gd name="T9" fmla="*/ 166 h 166"/>
                  <a:gd name="T10" fmla="*/ 197 w 197"/>
                  <a:gd name="T11" fmla="*/ 7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166">
                    <a:moveTo>
                      <a:pt x="197" y="74"/>
                    </a:moveTo>
                    <a:lnTo>
                      <a:pt x="99" y="0"/>
                    </a:lnTo>
                    <a:lnTo>
                      <a:pt x="0" y="74"/>
                    </a:lnTo>
                    <a:lnTo>
                      <a:pt x="0" y="166"/>
                    </a:lnTo>
                    <a:lnTo>
                      <a:pt x="197" y="166"/>
                    </a:lnTo>
                    <a:lnTo>
                      <a:pt x="197" y="74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2" name="Freeform 550">
                <a:extLst>
                  <a:ext uri="{FF2B5EF4-FFF2-40B4-BE49-F238E27FC236}">
                    <a16:creationId xmlns:a16="http://schemas.microsoft.com/office/drawing/2014/main" id="{61D6E6AE-061E-43A4-873E-09723B44A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5862639"/>
                <a:ext cx="160338" cy="117475"/>
              </a:xfrm>
              <a:custGeom>
                <a:avLst/>
                <a:gdLst>
                  <a:gd name="T0" fmla="*/ 0 w 101"/>
                  <a:gd name="T1" fmla="*/ 0 h 74"/>
                  <a:gd name="T2" fmla="*/ 0 w 101"/>
                  <a:gd name="T3" fmla="*/ 0 h 74"/>
                  <a:gd name="T4" fmla="*/ 0 w 101"/>
                  <a:gd name="T5" fmla="*/ 74 h 74"/>
                  <a:gd name="T6" fmla="*/ 101 w 101"/>
                  <a:gd name="T7" fmla="*/ 74 h 74"/>
                  <a:gd name="T8" fmla="*/ 0 w 101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74">
                    <a:moveTo>
                      <a:pt x="0" y="0"/>
                    </a:moveTo>
                    <a:lnTo>
                      <a:pt x="0" y="0"/>
                    </a:lnTo>
                    <a:lnTo>
                      <a:pt x="0" y="74"/>
                    </a:lnTo>
                    <a:lnTo>
                      <a:pt x="101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3" name="Rectangle 551">
                <a:extLst>
                  <a:ext uri="{FF2B5EF4-FFF2-40B4-BE49-F238E27FC236}">
                    <a16:creationId xmlns:a16="http://schemas.microsoft.com/office/drawing/2014/main" id="{2E4F6108-53AA-4BCB-94EE-5154FB4FC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101" y="5730876"/>
                <a:ext cx="33338" cy="65088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4" name="Rectangle 552">
                <a:extLst>
                  <a:ext uri="{FF2B5EF4-FFF2-40B4-BE49-F238E27FC236}">
                    <a16:creationId xmlns:a16="http://schemas.microsoft.com/office/drawing/2014/main" id="{50C4C244-1E90-4360-833E-9FAD404D1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576" y="5880101"/>
                <a:ext cx="6350" cy="65088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5" name="Freeform 553">
                <a:extLst>
                  <a:ext uri="{FF2B5EF4-FFF2-40B4-BE49-F238E27FC236}">
                    <a16:creationId xmlns:a16="http://schemas.microsoft.com/office/drawing/2014/main" id="{A9E5D2E8-63A4-49EB-8CE2-DC8446C1A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9576" y="5699126"/>
                <a:ext cx="390525" cy="149225"/>
              </a:xfrm>
              <a:custGeom>
                <a:avLst/>
                <a:gdLst>
                  <a:gd name="T0" fmla="*/ 121 w 246"/>
                  <a:gd name="T1" fmla="*/ 11 h 94"/>
                  <a:gd name="T2" fmla="*/ 230 w 246"/>
                  <a:gd name="T3" fmla="*/ 94 h 94"/>
                  <a:gd name="T4" fmla="*/ 246 w 246"/>
                  <a:gd name="T5" fmla="*/ 94 h 94"/>
                  <a:gd name="T6" fmla="*/ 121 w 246"/>
                  <a:gd name="T7" fmla="*/ 0 h 94"/>
                  <a:gd name="T8" fmla="*/ 0 w 246"/>
                  <a:gd name="T9" fmla="*/ 90 h 94"/>
                  <a:gd name="T10" fmla="*/ 15 w 246"/>
                  <a:gd name="T11" fmla="*/ 90 h 94"/>
                  <a:gd name="T12" fmla="*/ 121 w 246"/>
                  <a:gd name="T13" fmla="*/ 1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94">
                    <a:moveTo>
                      <a:pt x="121" y="11"/>
                    </a:moveTo>
                    <a:lnTo>
                      <a:pt x="230" y="94"/>
                    </a:lnTo>
                    <a:lnTo>
                      <a:pt x="246" y="94"/>
                    </a:lnTo>
                    <a:lnTo>
                      <a:pt x="121" y="0"/>
                    </a:lnTo>
                    <a:lnTo>
                      <a:pt x="0" y="90"/>
                    </a:lnTo>
                    <a:lnTo>
                      <a:pt x="15" y="90"/>
                    </a:lnTo>
                    <a:lnTo>
                      <a:pt x="121" y="11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6" name="Rectangle 554">
                <a:extLst>
                  <a:ext uri="{FF2B5EF4-FFF2-40B4-BE49-F238E27FC236}">
                    <a16:creationId xmlns:a16="http://schemas.microsoft.com/office/drawing/2014/main" id="{071540A3-32AF-446C-A319-43C9EE8CA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738" y="5868989"/>
                <a:ext cx="61913" cy="1111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7" name="Rectangle 555">
                <a:extLst>
                  <a:ext uri="{FF2B5EF4-FFF2-40B4-BE49-F238E27FC236}">
                    <a16:creationId xmlns:a16="http://schemas.microsoft.com/office/drawing/2014/main" id="{4455C42D-422B-4BEF-8121-0C0ABDFB7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138" y="5886451"/>
                <a:ext cx="76200" cy="5238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8" name="Rectangle 556">
                <a:extLst>
                  <a:ext uri="{FF2B5EF4-FFF2-40B4-BE49-F238E27FC236}">
                    <a16:creationId xmlns:a16="http://schemas.microsoft.com/office/drawing/2014/main" id="{08572A55-62E2-4126-9BE8-896564985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2463" y="5886451"/>
                <a:ext cx="77788" cy="5238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  <p:sp>
            <p:nvSpPr>
              <p:cNvPr id="189" name="Rectangle 557">
                <a:extLst>
                  <a:ext uri="{FF2B5EF4-FFF2-40B4-BE49-F238E27FC236}">
                    <a16:creationId xmlns:a16="http://schemas.microsoft.com/office/drawing/2014/main" id="{FC047E1F-A168-4181-8F9F-2FDEBD6C2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8838" y="5886451"/>
                <a:ext cx="125413" cy="5238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CB604BE-4D4D-4616-B33A-4A22E7DF8F86}"/>
                </a:ext>
              </a:extLst>
            </p:cNvPr>
            <p:cNvGrpSpPr/>
            <p:nvPr/>
          </p:nvGrpSpPr>
          <p:grpSpPr>
            <a:xfrm>
              <a:off x="11580707" y="5791148"/>
              <a:ext cx="854886" cy="1243471"/>
              <a:chOff x="8737777" y="3526557"/>
              <a:chExt cx="637237" cy="1062428"/>
            </a:xfrm>
          </p:grpSpPr>
          <p:sp>
            <p:nvSpPr>
              <p:cNvPr id="191" name="Rectangle 463">
                <a:extLst>
                  <a:ext uri="{FF2B5EF4-FFF2-40B4-BE49-F238E27FC236}">
                    <a16:creationId xmlns:a16="http://schemas.microsoft.com/office/drawing/2014/main" id="{54E1B924-5E06-45EF-95DE-F5BD29874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7777" y="3526557"/>
                <a:ext cx="637237" cy="105175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2" name="Rectangle 464">
                <a:extLst>
                  <a:ext uri="{FF2B5EF4-FFF2-40B4-BE49-F238E27FC236}">
                    <a16:creationId xmlns:a16="http://schemas.microsoft.com/office/drawing/2014/main" id="{52775130-F017-4873-BD7F-BE4EB2557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9539" y="3724092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3" name="Rectangle 465">
                <a:extLst>
                  <a:ext uri="{FF2B5EF4-FFF2-40B4-BE49-F238E27FC236}">
                    <a16:creationId xmlns:a16="http://schemas.microsoft.com/office/drawing/2014/main" id="{1DE99EA3-9C05-4F73-91E6-5B9294514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2084" y="3724092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4" name="Rectangle 466">
                <a:extLst>
                  <a:ext uri="{FF2B5EF4-FFF2-40B4-BE49-F238E27FC236}">
                    <a16:creationId xmlns:a16="http://schemas.microsoft.com/office/drawing/2014/main" id="{3DE5A02C-5071-4333-9AEF-7C620E2D2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4629" y="3724092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5" name="Rectangle 467">
                <a:extLst>
                  <a:ext uri="{FF2B5EF4-FFF2-40B4-BE49-F238E27FC236}">
                    <a16:creationId xmlns:a16="http://schemas.microsoft.com/office/drawing/2014/main" id="{292F2099-41CC-46F1-846A-148FE414F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174" y="3724092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6" name="Rectangle 468">
                <a:extLst>
                  <a:ext uri="{FF2B5EF4-FFF2-40B4-BE49-F238E27FC236}">
                    <a16:creationId xmlns:a16="http://schemas.microsoft.com/office/drawing/2014/main" id="{50103706-124B-43A6-B154-B7EAFED9C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9539" y="3959002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7" name="Rectangle 469">
                <a:extLst>
                  <a:ext uri="{FF2B5EF4-FFF2-40B4-BE49-F238E27FC236}">
                    <a16:creationId xmlns:a16="http://schemas.microsoft.com/office/drawing/2014/main" id="{CFEB6D79-8810-4A89-8BB9-5CC14684D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2084" y="3959002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8" name="Rectangle 470">
                <a:extLst>
                  <a:ext uri="{FF2B5EF4-FFF2-40B4-BE49-F238E27FC236}">
                    <a16:creationId xmlns:a16="http://schemas.microsoft.com/office/drawing/2014/main" id="{A49CA060-16AE-4750-A61C-F62E0E386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4629" y="3959002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9" name="Rectangle 471">
                <a:extLst>
                  <a:ext uri="{FF2B5EF4-FFF2-40B4-BE49-F238E27FC236}">
                    <a16:creationId xmlns:a16="http://schemas.microsoft.com/office/drawing/2014/main" id="{B6DCB3A0-3274-491F-93F9-9F49701B1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174" y="3959002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0" name="Freeform 472">
                <a:extLst>
                  <a:ext uri="{FF2B5EF4-FFF2-40B4-BE49-F238E27FC236}">
                    <a16:creationId xmlns:a16="http://schemas.microsoft.com/office/drawing/2014/main" id="{80B89128-D2D4-4102-A5FA-0A30EDCB5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2475" y="4322043"/>
                <a:ext cx="147840" cy="266942"/>
              </a:xfrm>
              <a:custGeom>
                <a:avLst/>
                <a:gdLst>
                  <a:gd name="T0" fmla="*/ 7 w 13"/>
                  <a:gd name="T1" fmla="*/ 0 h 23"/>
                  <a:gd name="T2" fmla="*/ 0 w 13"/>
                  <a:gd name="T3" fmla="*/ 6 h 23"/>
                  <a:gd name="T4" fmla="*/ 0 w 13"/>
                  <a:gd name="T5" fmla="*/ 23 h 23"/>
                  <a:gd name="T6" fmla="*/ 13 w 13"/>
                  <a:gd name="T7" fmla="*/ 23 h 23"/>
                  <a:gd name="T8" fmla="*/ 13 w 13"/>
                  <a:gd name="T9" fmla="*/ 6 h 23"/>
                  <a:gd name="T10" fmla="*/ 7 w 1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1E12CF72-4B97-4839-BB81-9CD9C260E61A}"/>
                </a:ext>
              </a:extLst>
            </p:cNvPr>
            <p:cNvGrpSpPr/>
            <p:nvPr/>
          </p:nvGrpSpPr>
          <p:grpSpPr>
            <a:xfrm>
              <a:off x="6295954" y="5247129"/>
              <a:ext cx="2098358" cy="1787490"/>
              <a:chOff x="5257800" y="2695151"/>
              <a:chExt cx="1305058" cy="1697754"/>
            </a:xfrm>
          </p:grpSpPr>
          <p:sp>
            <p:nvSpPr>
              <p:cNvPr id="202" name="Freeform 429">
                <a:extLst>
                  <a:ext uri="{FF2B5EF4-FFF2-40B4-BE49-F238E27FC236}">
                    <a16:creationId xmlns:a16="http://schemas.microsoft.com/office/drawing/2014/main" id="{3A2F833C-B155-48F7-8F5A-13C536C187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317" y="3197003"/>
                <a:ext cx="300777" cy="384397"/>
              </a:xfrm>
              <a:custGeom>
                <a:avLst/>
                <a:gdLst>
                  <a:gd name="T0" fmla="*/ 0 w 27"/>
                  <a:gd name="T1" fmla="*/ 0 h 33"/>
                  <a:gd name="T2" fmla="*/ 0 w 27"/>
                  <a:gd name="T3" fmla="*/ 33 h 33"/>
                  <a:gd name="T4" fmla="*/ 27 w 27"/>
                  <a:gd name="T5" fmla="*/ 33 h 33"/>
                  <a:gd name="T6" fmla="*/ 27 w 27"/>
                  <a:gd name="T7" fmla="*/ 0 h 33"/>
                  <a:gd name="T8" fmla="*/ 0 w 27"/>
                  <a:gd name="T9" fmla="*/ 0 h 33"/>
                  <a:gd name="T10" fmla="*/ 14 w 27"/>
                  <a:gd name="T11" fmla="*/ 21 h 33"/>
                  <a:gd name="T12" fmla="*/ 6 w 27"/>
                  <a:gd name="T13" fmla="*/ 14 h 33"/>
                  <a:gd name="T14" fmla="*/ 14 w 27"/>
                  <a:gd name="T15" fmla="*/ 7 h 33"/>
                  <a:gd name="T16" fmla="*/ 21 w 27"/>
                  <a:gd name="T17" fmla="*/ 14 h 33"/>
                  <a:gd name="T18" fmla="*/ 14 w 27"/>
                  <a:gd name="T19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0" y="0"/>
                    </a:lnTo>
                    <a:close/>
                    <a:moveTo>
                      <a:pt x="14" y="21"/>
                    </a:moveTo>
                    <a:cubicBezTo>
                      <a:pt x="10" y="21"/>
                      <a:pt x="6" y="18"/>
                      <a:pt x="6" y="14"/>
                    </a:cubicBezTo>
                    <a:cubicBezTo>
                      <a:pt x="6" y="10"/>
                      <a:pt x="10" y="7"/>
                      <a:pt x="14" y="7"/>
                    </a:cubicBezTo>
                    <a:cubicBezTo>
                      <a:pt x="18" y="7"/>
                      <a:pt x="21" y="10"/>
                      <a:pt x="21" y="14"/>
                    </a:cubicBezTo>
                    <a:cubicBezTo>
                      <a:pt x="21" y="18"/>
                      <a:pt x="18" y="21"/>
                      <a:pt x="14" y="21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3" name="Freeform 432">
                <a:extLst>
                  <a:ext uri="{FF2B5EF4-FFF2-40B4-BE49-F238E27FC236}">
                    <a16:creationId xmlns:a16="http://schemas.microsoft.com/office/drawing/2014/main" id="{1144744E-EAD9-491E-9D62-BA7CB1470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1317" y="3020823"/>
                <a:ext cx="300777" cy="149488"/>
              </a:xfrm>
              <a:custGeom>
                <a:avLst/>
                <a:gdLst>
                  <a:gd name="T0" fmla="*/ 59 w 59"/>
                  <a:gd name="T1" fmla="*/ 28 h 28"/>
                  <a:gd name="T2" fmla="*/ 0 w 59"/>
                  <a:gd name="T3" fmla="*/ 28 h 28"/>
                  <a:gd name="T4" fmla="*/ 22 w 59"/>
                  <a:gd name="T5" fmla="*/ 0 h 28"/>
                  <a:gd name="T6" fmla="*/ 38 w 59"/>
                  <a:gd name="T7" fmla="*/ 0 h 28"/>
                  <a:gd name="T8" fmla="*/ 59 w 5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8">
                    <a:moveTo>
                      <a:pt x="59" y="28"/>
                    </a:moveTo>
                    <a:lnTo>
                      <a:pt x="0" y="28"/>
                    </a:lnTo>
                    <a:lnTo>
                      <a:pt x="22" y="0"/>
                    </a:lnTo>
                    <a:lnTo>
                      <a:pt x="38" y="0"/>
                    </a:lnTo>
                    <a:lnTo>
                      <a:pt x="59" y="28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4" name="Freeform 433">
                <a:extLst>
                  <a:ext uri="{FF2B5EF4-FFF2-40B4-BE49-F238E27FC236}">
                    <a16:creationId xmlns:a16="http://schemas.microsoft.com/office/drawing/2014/main" id="{D875B472-EA51-481B-A107-8902B48135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3471" y="2855317"/>
                <a:ext cx="91762" cy="154828"/>
              </a:xfrm>
              <a:custGeom>
                <a:avLst/>
                <a:gdLst>
                  <a:gd name="T0" fmla="*/ 4 w 8"/>
                  <a:gd name="T1" fmla="*/ 0 h 13"/>
                  <a:gd name="T2" fmla="*/ 0 w 8"/>
                  <a:gd name="T3" fmla="*/ 4 h 13"/>
                  <a:gd name="T4" fmla="*/ 0 w 8"/>
                  <a:gd name="T5" fmla="*/ 13 h 13"/>
                  <a:gd name="T6" fmla="*/ 8 w 8"/>
                  <a:gd name="T7" fmla="*/ 13 h 13"/>
                  <a:gd name="T8" fmla="*/ 8 w 8"/>
                  <a:gd name="T9" fmla="*/ 4 h 13"/>
                  <a:gd name="T10" fmla="*/ 4 w 8"/>
                  <a:gd name="T11" fmla="*/ 0 h 13"/>
                  <a:gd name="T12" fmla="*/ 5 w 8"/>
                  <a:gd name="T13" fmla="*/ 10 h 13"/>
                  <a:gd name="T14" fmla="*/ 3 w 8"/>
                  <a:gd name="T15" fmla="*/ 10 h 13"/>
                  <a:gd name="T16" fmla="*/ 3 w 8"/>
                  <a:gd name="T17" fmla="*/ 6 h 13"/>
                  <a:gd name="T18" fmla="*/ 5 w 8"/>
                  <a:gd name="T19" fmla="*/ 6 h 13"/>
                  <a:gd name="T20" fmla="*/ 5 w 8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5" y="10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5" name="Rectangle 434">
                <a:extLst>
                  <a:ext uri="{FF2B5EF4-FFF2-40B4-BE49-F238E27FC236}">
                    <a16:creationId xmlns:a16="http://schemas.microsoft.com/office/drawing/2014/main" id="{4FCFC067-0DC6-425C-A8C6-BF0740AC2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9154" y="2695151"/>
                <a:ext cx="10196" cy="176184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" name="Freeform 435">
                <a:extLst>
                  <a:ext uri="{FF2B5EF4-FFF2-40B4-BE49-F238E27FC236}">
                    <a16:creationId xmlns:a16="http://schemas.microsoft.com/office/drawing/2014/main" id="{5C786F39-3720-4B7C-AA74-1A1377A83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9154" y="2695151"/>
                <a:ext cx="10196" cy="176184"/>
              </a:xfrm>
              <a:custGeom>
                <a:avLst/>
                <a:gdLst>
                  <a:gd name="T0" fmla="*/ 2 w 2"/>
                  <a:gd name="T1" fmla="*/ 33 h 33"/>
                  <a:gd name="T2" fmla="*/ 2 w 2"/>
                  <a:gd name="T3" fmla="*/ 0 h 33"/>
                  <a:gd name="T4" fmla="*/ 0 w 2"/>
                  <a:gd name="T5" fmla="*/ 0 h 33"/>
                  <a:gd name="T6" fmla="*/ 0 w 2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3">
                    <a:moveTo>
                      <a:pt x="2" y="3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7" name="Freeform 436">
                <a:extLst>
                  <a:ext uri="{FF2B5EF4-FFF2-40B4-BE49-F238E27FC236}">
                    <a16:creationId xmlns:a16="http://schemas.microsoft.com/office/drawing/2014/main" id="{CF400856-B604-40F4-A792-B82D441AD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9350" y="2695151"/>
                <a:ext cx="198819" cy="90762"/>
              </a:xfrm>
              <a:custGeom>
                <a:avLst/>
                <a:gdLst>
                  <a:gd name="T0" fmla="*/ 39 w 39"/>
                  <a:gd name="T1" fmla="*/ 17 h 17"/>
                  <a:gd name="T2" fmla="*/ 0 w 39"/>
                  <a:gd name="T3" fmla="*/ 17 h 17"/>
                  <a:gd name="T4" fmla="*/ 0 w 39"/>
                  <a:gd name="T5" fmla="*/ 0 h 17"/>
                  <a:gd name="T6" fmla="*/ 39 w 39"/>
                  <a:gd name="T7" fmla="*/ 0 h 17"/>
                  <a:gd name="T8" fmla="*/ 35 w 39"/>
                  <a:gd name="T9" fmla="*/ 9 h 17"/>
                  <a:gd name="T10" fmla="*/ 39 w 39"/>
                  <a:gd name="T11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7">
                    <a:moveTo>
                      <a:pt x="39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5" y="9"/>
                    </a:lnTo>
                    <a:lnTo>
                      <a:pt x="39" y="17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8" name="Freeform 474">
                <a:extLst>
                  <a:ext uri="{FF2B5EF4-FFF2-40B4-BE49-F238E27FC236}">
                    <a16:creationId xmlns:a16="http://schemas.microsoft.com/office/drawing/2014/main" id="{D6D16C7A-3474-4B7A-B23B-77E94872FB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7800" y="3581400"/>
                <a:ext cx="1305058" cy="811505"/>
              </a:xfrm>
              <a:custGeom>
                <a:avLst/>
                <a:gdLst>
                  <a:gd name="T0" fmla="*/ 0 w 117"/>
                  <a:gd name="T1" fmla="*/ 70 h 70"/>
                  <a:gd name="T2" fmla="*/ 34 w 117"/>
                  <a:gd name="T3" fmla="*/ 54 h 70"/>
                  <a:gd name="T4" fmla="*/ 47 w 117"/>
                  <a:gd name="T5" fmla="*/ 54 h 70"/>
                  <a:gd name="T6" fmla="*/ 117 w 117"/>
                  <a:gd name="T7" fmla="*/ 70 h 70"/>
                  <a:gd name="T8" fmla="*/ 0 w 117"/>
                  <a:gd name="T9" fmla="*/ 0 h 70"/>
                  <a:gd name="T10" fmla="*/ 5 w 117"/>
                  <a:gd name="T11" fmla="*/ 38 h 70"/>
                  <a:gd name="T12" fmla="*/ 10 w 117"/>
                  <a:gd name="T13" fmla="*/ 28 h 70"/>
                  <a:gd name="T14" fmla="*/ 10 w 117"/>
                  <a:gd name="T15" fmla="*/ 19 h 70"/>
                  <a:gd name="T16" fmla="*/ 5 w 117"/>
                  <a:gd name="T17" fmla="*/ 9 h 70"/>
                  <a:gd name="T18" fmla="*/ 10 w 117"/>
                  <a:gd name="T19" fmla="*/ 19 h 70"/>
                  <a:gd name="T20" fmla="*/ 17 w 117"/>
                  <a:gd name="T21" fmla="*/ 38 h 70"/>
                  <a:gd name="T22" fmla="*/ 22 w 117"/>
                  <a:gd name="T23" fmla="*/ 28 h 70"/>
                  <a:gd name="T24" fmla="*/ 22 w 117"/>
                  <a:gd name="T25" fmla="*/ 19 h 70"/>
                  <a:gd name="T26" fmla="*/ 17 w 117"/>
                  <a:gd name="T27" fmla="*/ 9 h 70"/>
                  <a:gd name="T28" fmla="*/ 22 w 117"/>
                  <a:gd name="T29" fmla="*/ 19 h 70"/>
                  <a:gd name="T30" fmla="*/ 35 w 117"/>
                  <a:gd name="T31" fmla="*/ 38 h 70"/>
                  <a:gd name="T32" fmla="*/ 29 w 117"/>
                  <a:gd name="T33" fmla="*/ 38 h 70"/>
                  <a:gd name="T34" fmla="*/ 29 w 117"/>
                  <a:gd name="T35" fmla="*/ 28 h 70"/>
                  <a:gd name="T36" fmla="*/ 35 w 117"/>
                  <a:gd name="T37" fmla="*/ 28 h 70"/>
                  <a:gd name="T38" fmla="*/ 35 w 117"/>
                  <a:gd name="T39" fmla="*/ 19 h 70"/>
                  <a:gd name="T40" fmla="*/ 29 w 117"/>
                  <a:gd name="T41" fmla="*/ 19 h 70"/>
                  <a:gd name="T42" fmla="*/ 29 w 117"/>
                  <a:gd name="T43" fmla="*/ 9 h 70"/>
                  <a:gd name="T44" fmla="*/ 35 w 117"/>
                  <a:gd name="T45" fmla="*/ 9 h 70"/>
                  <a:gd name="T46" fmla="*/ 35 w 117"/>
                  <a:gd name="T47" fmla="*/ 19 h 70"/>
                  <a:gd name="T48" fmla="*/ 41 w 117"/>
                  <a:gd name="T49" fmla="*/ 38 h 70"/>
                  <a:gd name="T50" fmla="*/ 47 w 117"/>
                  <a:gd name="T51" fmla="*/ 28 h 70"/>
                  <a:gd name="T52" fmla="*/ 47 w 117"/>
                  <a:gd name="T53" fmla="*/ 19 h 70"/>
                  <a:gd name="T54" fmla="*/ 41 w 117"/>
                  <a:gd name="T55" fmla="*/ 9 h 70"/>
                  <a:gd name="T56" fmla="*/ 47 w 117"/>
                  <a:gd name="T57" fmla="*/ 19 h 70"/>
                  <a:gd name="T58" fmla="*/ 53 w 117"/>
                  <a:gd name="T59" fmla="*/ 38 h 70"/>
                  <a:gd name="T60" fmla="*/ 59 w 117"/>
                  <a:gd name="T61" fmla="*/ 28 h 70"/>
                  <a:gd name="T62" fmla="*/ 59 w 117"/>
                  <a:gd name="T63" fmla="*/ 19 h 70"/>
                  <a:gd name="T64" fmla="*/ 53 w 117"/>
                  <a:gd name="T65" fmla="*/ 9 h 70"/>
                  <a:gd name="T66" fmla="*/ 59 w 117"/>
                  <a:gd name="T67" fmla="*/ 19 h 70"/>
                  <a:gd name="T68" fmla="*/ 65 w 117"/>
                  <a:gd name="T69" fmla="*/ 38 h 70"/>
                  <a:gd name="T70" fmla="*/ 71 w 117"/>
                  <a:gd name="T71" fmla="*/ 28 h 70"/>
                  <a:gd name="T72" fmla="*/ 71 w 117"/>
                  <a:gd name="T73" fmla="*/ 19 h 70"/>
                  <a:gd name="T74" fmla="*/ 65 w 117"/>
                  <a:gd name="T75" fmla="*/ 9 h 70"/>
                  <a:gd name="T76" fmla="*/ 71 w 117"/>
                  <a:gd name="T77" fmla="*/ 19 h 70"/>
                  <a:gd name="T78" fmla="*/ 77 w 117"/>
                  <a:gd name="T79" fmla="*/ 38 h 70"/>
                  <a:gd name="T80" fmla="*/ 83 w 117"/>
                  <a:gd name="T81" fmla="*/ 28 h 70"/>
                  <a:gd name="T82" fmla="*/ 83 w 117"/>
                  <a:gd name="T83" fmla="*/ 19 h 70"/>
                  <a:gd name="T84" fmla="*/ 77 w 117"/>
                  <a:gd name="T85" fmla="*/ 9 h 70"/>
                  <a:gd name="T86" fmla="*/ 83 w 117"/>
                  <a:gd name="T87" fmla="*/ 19 h 70"/>
                  <a:gd name="T88" fmla="*/ 89 w 117"/>
                  <a:gd name="T89" fmla="*/ 38 h 70"/>
                  <a:gd name="T90" fmla="*/ 95 w 117"/>
                  <a:gd name="T91" fmla="*/ 28 h 70"/>
                  <a:gd name="T92" fmla="*/ 95 w 117"/>
                  <a:gd name="T93" fmla="*/ 19 h 70"/>
                  <a:gd name="T94" fmla="*/ 89 w 117"/>
                  <a:gd name="T95" fmla="*/ 9 h 70"/>
                  <a:gd name="T96" fmla="*/ 95 w 117"/>
                  <a:gd name="T97" fmla="*/ 19 h 70"/>
                  <a:gd name="T98" fmla="*/ 101 w 117"/>
                  <a:gd name="T99" fmla="*/ 38 h 70"/>
                  <a:gd name="T100" fmla="*/ 107 w 117"/>
                  <a:gd name="T101" fmla="*/ 28 h 70"/>
                  <a:gd name="T102" fmla="*/ 107 w 117"/>
                  <a:gd name="T103" fmla="*/ 19 h 70"/>
                  <a:gd name="T104" fmla="*/ 101 w 117"/>
                  <a:gd name="T105" fmla="*/ 9 h 70"/>
                  <a:gd name="T106" fmla="*/ 107 w 117"/>
                  <a:gd name="T107" fmla="*/ 1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7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1"/>
                      <a:pt x="37" y="48"/>
                      <a:pt x="41" y="48"/>
                    </a:cubicBezTo>
                    <a:cubicBezTo>
                      <a:pt x="44" y="48"/>
                      <a:pt x="47" y="51"/>
                      <a:pt x="47" y="54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117" y="70"/>
                      <a:pt x="117" y="70"/>
                      <a:pt x="117" y="70"/>
                    </a:cubicBezTo>
                    <a:cubicBezTo>
                      <a:pt x="117" y="0"/>
                      <a:pt x="117" y="0"/>
                      <a:pt x="117" y="0"/>
                    </a:cubicBezTo>
                    <a:lnTo>
                      <a:pt x="0" y="0"/>
                    </a:lnTo>
                    <a:close/>
                    <a:moveTo>
                      <a:pt x="10" y="38"/>
                    </a:moveTo>
                    <a:cubicBezTo>
                      <a:pt x="5" y="38"/>
                      <a:pt x="5" y="38"/>
                      <a:pt x="5" y="3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0" y="28"/>
                      <a:pt x="10" y="28"/>
                      <a:pt x="10" y="28"/>
                    </a:cubicBezTo>
                    <a:lnTo>
                      <a:pt x="10" y="38"/>
                    </a:lnTo>
                    <a:close/>
                    <a:moveTo>
                      <a:pt x="10" y="19"/>
                    </a:moveTo>
                    <a:cubicBezTo>
                      <a:pt x="5" y="19"/>
                      <a:pt x="5" y="19"/>
                      <a:pt x="5" y="1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0" y="9"/>
                      <a:pt x="10" y="9"/>
                      <a:pt x="10" y="9"/>
                    </a:cubicBezTo>
                    <a:lnTo>
                      <a:pt x="10" y="19"/>
                    </a:lnTo>
                    <a:close/>
                    <a:moveTo>
                      <a:pt x="22" y="38"/>
                    </a:move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2" y="28"/>
                      <a:pt x="22" y="28"/>
                      <a:pt x="22" y="28"/>
                    </a:cubicBezTo>
                    <a:lnTo>
                      <a:pt x="22" y="38"/>
                    </a:lnTo>
                    <a:close/>
                    <a:moveTo>
                      <a:pt x="22" y="19"/>
                    </a:move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2" y="9"/>
                      <a:pt x="22" y="9"/>
                      <a:pt x="22" y="9"/>
                    </a:cubicBezTo>
                    <a:lnTo>
                      <a:pt x="22" y="19"/>
                    </a:lnTo>
                    <a:close/>
                    <a:moveTo>
                      <a:pt x="35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8"/>
                      <a:pt x="35" y="28"/>
                      <a:pt x="35" y="28"/>
                    </a:cubicBezTo>
                    <a:lnTo>
                      <a:pt x="35" y="38"/>
                    </a:lnTo>
                    <a:close/>
                    <a:moveTo>
                      <a:pt x="35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lnTo>
                      <a:pt x="35" y="19"/>
                    </a:lnTo>
                    <a:close/>
                    <a:moveTo>
                      <a:pt x="47" y="38"/>
                    </a:move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7" y="28"/>
                      <a:pt x="47" y="28"/>
                      <a:pt x="47" y="28"/>
                    </a:cubicBezTo>
                    <a:lnTo>
                      <a:pt x="47" y="38"/>
                    </a:lnTo>
                    <a:close/>
                    <a:moveTo>
                      <a:pt x="47" y="19"/>
                    </a:move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7" y="9"/>
                      <a:pt x="47" y="9"/>
                      <a:pt x="47" y="9"/>
                    </a:cubicBezTo>
                    <a:lnTo>
                      <a:pt x="47" y="19"/>
                    </a:lnTo>
                    <a:close/>
                    <a:moveTo>
                      <a:pt x="59" y="38"/>
                    </a:move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9" y="28"/>
                      <a:pt x="59" y="28"/>
                      <a:pt x="59" y="28"/>
                    </a:cubicBezTo>
                    <a:lnTo>
                      <a:pt x="59" y="38"/>
                    </a:lnTo>
                    <a:close/>
                    <a:moveTo>
                      <a:pt x="59" y="19"/>
                    </a:move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9" y="9"/>
                      <a:pt x="59" y="9"/>
                      <a:pt x="59" y="9"/>
                    </a:cubicBezTo>
                    <a:lnTo>
                      <a:pt x="59" y="19"/>
                    </a:lnTo>
                    <a:close/>
                    <a:moveTo>
                      <a:pt x="71" y="38"/>
                    </a:move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71" y="28"/>
                      <a:pt x="71" y="28"/>
                      <a:pt x="71" y="28"/>
                    </a:cubicBezTo>
                    <a:lnTo>
                      <a:pt x="71" y="38"/>
                    </a:lnTo>
                    <a:close/>
                    <a:moveTo>
                      <a:pt x="71" y="19"/>
                    </a:move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71" y="9"/>
                      <a:pt x="71" y="9"/>
                      <a:pt x="71" y="9"/>
                    </a:cubicBezTo>
                    <a:lnTo>
                      <a:pt x="71" y="19"/>
                    </a:lnTo>
                    <a:close/>
                    <a:moveTo>
                      <a:pt x="83" y="38"/>
                    </a:move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3" y="38"/>
                    </a:lnTo>
                    <a:close/>
                    <a:moveTo>
                      <a:pt x="83" y="19"/>
                    </a:move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83" y="9"/>
                      <a:pt x="83" y="9"/>
                      <a:pt x="83" y="9"/>
                    </a:cubicBezTo>
                    <a:lnTo>
                      <a:pt x="83" y="19"/>
                    </a:lnTo>
                    <a:close/>
                    <a:moveTo>
                      <a:pt x="95" y="38"/>
                    </a:move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95" y="28"/>
                      <a:pt x="95" y="28"/>
                      <a:pt x="95" y="28"/>
                    </a:cubicBezTo>
                    <a:lnTo>
                      <a:pt x="95" y="38"/>
                    </a:lnTo>
                    <a:close/>
                    <a:moveTo>
                      <a:pt x="95" y="19"/>
                    </a:move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95" y="9"/>
                      <a:pt x="95" y="9"/>
                      <a:pt x="95" y="9"/>
                    </a:cubicBezTo>
                    <a:lnTo>
                      <a:pt x="95" y="19"/>
                    </a:lnTo>
                    <a:close/>
                    <a:moveTo>
                      <a:pt x="107" y="38"/>
                    </a:moveTo>
                    <a:cubicBezTo>
                      <a:pt x="101" y="38"/>
                      <a:pt x="101" y="38"/>
                      <a:pt x="101" y="38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7" y="28"/>
                      <a:pt x="107" y="28"/>
                      <a:pt x="107" y="28"/>
                    </a:cubicBezTo>
                    <a:lnTo>
                      <a:pt x="107" y="38"/>
                    </a:lnTo>
                    <a:close/>
                    <a:moveTo>
                      <a:pt x="107" y="19"/>
                    </a:move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7" y="9"/>
                      <a:pt x="107" y="9"/>
                      <a:pt x="107" y="9"/>
                    </a:cubicBezTo>
                    <a:lnTo>
                      <a:pt x="107" y="19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9" name="Freeform 478">
                <a:extLst>
                  <a:ext uri="{FF2B5EF4-FFF2-40B4-BE49-F238E27FC236}">
                    <a16:creationId xmlns:a16="http://schemas.microsoft.com/office/drawing/2014/main" id="{D963BA18-41E5-42E6-9564-DFBF3E4A3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244" y="4093930"/>
                <a:ext cx="137644" cy="160165"/>
              </a:xfrm>
              <a:custGeom>
                <a:avLst/>
                <a:gdLst>
                  <a:gd name="T0" fmla="*/ 27 w 27"/>
                  <a:gd name="T1" fmla="*/ 30 h 30"/>
                  <a:gd name="T2" fmla="*/ 0 w 27"/>
                  <a:gd name="T3" fmla="*/ 0 h 30"/>
                  <a:gd name="T4" fmla="*/ 27 w 27"/>
                  <a:gd name="T5" fmla="*/ 21 h 30"/>
                  <a:gd name="T6" fmla="*/ 27 w 27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0">
                    <a:moveTo>
                      <a:pt x="27" y="30"/>
                    </a:moveTo>
                    <a:lnTo>
                      <a:pt x="0" y="0"/>
                    </a:lnTo>
                    <a:lnTo>
                      <a:pt x="27" y="21"/>
                    </a:lnTo>
                    <a:lnTo>
                      <a:pt x="27" y="3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0" name="Freeform 481">
                <a:extLst>
                  <a:ext uri="{FF2B5EF4-FFF2-40B4-BE49-F238E27FC236}">
                    <a16:creationId xmlns:a16="http://schemas.microsoft.com/office/drawing/2014/main" id="{F8643678-19C0-4036-9408-95C11A407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1889" y="4093930"/>
                <a:ext cx="132545" cy="160165"/>
              </a:xfrm>
              <a:custGeom>
                <a:avLst/>
                <a:gdLst>
                  <a:gd name="T0" fmla="*/ 0 w 26"/>
                  <a:gd name="T1" fmla="*/ 30 h 30"/>
                  <a:gd name="T2" fmla="*/ 26 w 26"/>
                  <a:gd name="T3" fmla="*/ 0 h 30"/>
                  <a:gd name="T4" fmla="*/ 0 w 26"/>
                  <a:gd name="T5" fmla="*/ 21 h 30"/>
                  <a:gd name="T6" fmla="*/ 0 w 26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0">
                    <a:moveTo>
                      <a:pt x="0" y="30"/>
                    </a:moveTo>
                    <a:lnTo>
                      <a:pt x="26" y="0"/>
                    </a:lnTo>
                    <a:lnTo>
                      <a:pt x="0" y="2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0130FDB3-9047-443D-94E9-4552212D5DA2}"/>
                </a:ext>
              </a:extLst>
            </p:cNvPr>
            <p:cNvGrpSpPr/>
            <p:nvPr/>
          </p:nvGrpSpPr>
          <p:grpSpPr>
            <a:xfrm>
              <a:off x="8394311" y="4547677"/>
              <a:ext cx="621736" cy="2486942"/>
              <a:chOff x="6639328" y="2940738"/>
              <a:chExt cx="412930" cy="1537592"/>
            </a:xfrm>
          </p:grpSpPr>
          <p:sp>
            <p:nvSpPr>
              <p:cNvPr id="212" name="Rectangle 428">
                <a:extLst>
                  <a:ext uri="{FF2B5EF4-FFF2-40B4-BE49-F238E27FC236}">
                    <a16:creationId xmlns:a16="http://schemas.microsoft.com/office/drawing/2014/main" id="{2E8E80FC-64B0-4CE7-B6D1-92294C160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9328" y="3287765"/>
                <a:ext cx="412930" cy="1190565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3" name="Oval 438">
                <a:extLst>
                  <a:ext uri="{FF2B5EF4-FFF2-40B4-BE49-F238E27FC236}">
                    <a16:creationId xmlns:a16="http://schemas.microsoft.com/office/drawing/2014/main" id="{A2CEEABA-788F-4B6E-A0D9-852B4BD23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165" y="3068871"/>
                <a:ext cx="122349" cy="128132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4" name="Freeform 439">
                <a:extLst>
                  <a:ext uri="{FF2B5EF4-FFF2-40B4-BE49-F238E27FC236}">
                    <a16:creationId xmlns:a16="http://schemas.microsoft.com/office/drawing/2014/main" id="{0386CC4F-C72F-4075-9162-73D67D9A8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0894" y="3495979"/>
                <a:ext cx="254894" cy="245587"/>
              </a:xfrm>
              <a:custGeom>
                <a:avLst/>
                <a:gdLst>
                  <a:gd name="T0" fmla="*/ 12 w 23"/>
                  <a:gd name="T1" fmla="*/ 0 h 21"/>
                  <a:gd name="T2" fmla="*/ 0 w 23"/>
                  <a:gd name="T3" fmla="*/ 12 h 21"/>
                  <a:gd name="T4" fmla="*/ 0 w 23"/>
                  <a:gd name="T5" fmla="*/ 21 h 21"/>
                  <a:gd name="T6" fmla="*/ 23 w 23"/>
                  <a:gd name="T7" fmla="*/ 21 h 21"/>
                  <a:gd name="T8" fmla="*/ 23 w 23"/>
                  <a:gd name="T9" fmla="*/ 12 h 21"/>
                  <a:gd name="T10" fmla="*/ 12 w 2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1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5"/>
                      <a:pt x="18" y="0"/>
                      <a:pt x="12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5" name="Freeform 486">
                <a:extLst>
                  <a:ext uri="{FF2B5EF4-FFF2-40B4-BE49-F238E27FC236}">
                    <a16:creationId xmlns:a16="http://schemas.microsoft.com/office/drawing/2014/main" id="{2E85F938-FF60-40AA-B37C-4BA162C48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9328" y="2940738"/>
                <a:ext cx="412930" cy="325672"/>
              </a:xfrm>
              <a:custGeom>
                <a:avLst/>
                <a:gdLst>
                  <a:gd name="T0" fmla="*/ 42 w 81"/>
                  <a:gd name="T1" fmla="*/ 0 h 61"/>
                  <a:gd name="T2" fmla="*/ 0 w 81"/>
                  <a:gd name="T3" fmla="*/ 61 h 61"/>
                  <a:gd name="T4" fmla="*/ 81 w 81"/>
                  <a:gd name="T5" fmla="*/ 61 h 61"/>
                  <a:gd name="T6" fmla="*/ 42 w 81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61">
                    <a:moveTo>
                      <a:pt x="42" y="0"/>
                    </a:moveTo>
                    <a:lnTo>
                      <a:pt x="0" y="61"/>
                    </a:lnTo>
                    <a:lnTo>
                      <a:pt x="81" y="6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6" name="Rectangle 487">
                <a:extLst>
                  <a:ext uri="{FF2B5EF4-FFF2-40B4-BE49-F238E27FC236}">
                    <a16:creationId xmlns:a16="http://schemas.microsoft.com/office/drawing/2014/main" id="{5B6447AD-4007-4817-879B-7DAA1ABC9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6969" y="3474623"/>
                <a:ext cx="10196" cy="352364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Rectangle 488">
                <a:extLst>
                  <a:ext uri="{FF2B5EF4-FFF2-40B4-BE49-F238E27FC236}">
                    <a16:creationId xmlns:a16="http://schemas.microsoft.com/office/drawing/2014/main" id="{17B3E043-CE93-4A36-882D-592A03564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9514" y="3474623"/>
                <a:ext cx="20392" cy="352364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Rectangle 489">
                <a:extLst>
                  <a:ext uri="{FF2B5EF4-FFF2-40B4-BE49-F238E27FC236}">
                    <a16:creationId xmlns:a16="http://schemas.microsoft.com/office/drawing/2014/main" id="{41C45F1B-EB2C-4CF0-BA42-6AE6BBFCF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5012" y="3650807"/>
                <a:ext cx="336460" cy="10678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85A79443-C6C8-498E-8624-57BA1B66E807}"/>
                </a:ext>
              </a:extLst>
            </p:cNvPr>
            <p:cNvGrpSpPr/>
            <p:nvPr/>
          </p:nvGrpSpPr>
          <p:grpSpPr>
            <a:xfrm>
              <a:off x="9016047" y="5831242"/>
              <a:ext cx="1787490" cy="1203377"/>
              <a:chOff x="3505200" y="2286000"/>
              <a:chExt cx="637237" cy="1179888"/>
            </a:xfrm>
          </p:grpSpPr>
          <p:sp>
            <p:nvSpPr>
              <p:cNvPr id="220" name="Rectangle 437">
                <a:extLst>
                  <a:ext uri="{FF2B5EF4-FFF2-40B4-BE49-F238E27FC236}">
                    <a16:creationId xmlns:a16="http://schemas.microsoft.com/office/drawing/2014/main" id="{4710C98F-1093-4B76-AE0A-F7C8506A5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2286000"/>
                <a:ext cx="637237" cy="117988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1" name="Freeform 443">
                <a:extLst>
                  <a:ext uri="{FF2B5EF4-FFF2-40B4-BE49-F238E27FC236}">
                    <a16:creationId xmlns:a16="http://schemas.microsoft.com/office/drawing/2014/main" id="{AD9E005A-E75B-40D5-ACCF-60EA05089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079" y="3081486"/>
                <a:ext cx="142741" cy="266942"/>
              </a:xfrm>
              <a:custGeom>
                <a:avLst/>
                <a:gdLst>
                  <a:gd name="T0" fmla="*/ 7 w 13"/>
                  <a:gd name="T1" fmla="*/ 0 h 23"/>
                  <a:gd name="T2" fmla="*/ 0 w 13"/>
                  <a:gd name="T3" fmla="*/ 6 h 23"/>
                  <a:gd name="T4" fmla="*/ 0 w 13"/>
                  <a:gd name="T5" fmla="*/ 23 h 23"/>
                  <a:gd name="T6" fmla="*/ 13 w 13"/>
                  <a:gd name="T7" fmla="*/ 23 h 23"/>
                  <a:gd name="T8" fmla="*/ 13 w 13"/>
                  <a:gd name="T9" fmla="*/ 6 h 23"/>
                  <a:gd name="T10" fmla="*/ 7 w 1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2" name="Freeform 444">
                <a:extLst>
                  <a:ext uri="{FF2B5EF4-FFF2-40B4-BE49-F238E27FC236}">
                    <a16:creationId xmlns:a16="http://schemas.microsoft.com/office/drawing/2014/main" id="{8E7E85DC-D0FC-4BF2-BFDB-67F7C4F41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518" y="3081486"/>
                <a:ext cx="147840" cy="266942"/>
              </a:xfrm>
              <a:custGeom>
                <a:avLst/>
                <a:gdLst>
                  <a:gd name="T0" fmla="*/ 7 w 13"/>
                  <a:gd name="T1" fmla="*/ 0 h 23"/>
                  <a:gd name="T2" fmla="*/ 0 w 13"/>
                  <a:gd name="T3" fmla="*/ 6 h 23"/>
                  <a:gd name="T4" fmla="*/ 0 w 13"/>
                  <a:gd name="T5" fmla="*/ 23 h 23"/>
                  <a:gd name="T6" fmla="*/ 13 w 13"/>
                  <a:gd name="T7" fmla="*/ 23 h 23"/>
                  <a:gd name="T8" fmla="*/ 13 w 13"/>
                  <a:gd name="T9" fmla="*/ 6 h 23"/>
                  <a:gd name="T10" fmla="*/ 7 w 1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3" name="Freeform 445">
                <a:extLst>
                  <a:ext uri="{FF2B5EF4-FFF2-40B4-BE49-F238E27FC236}">
                    <a16:creationId xmlns:a16="http://schemas.microsoft.com/office/drawing/2014/main" id="{920A2A6C-B10F-40F5-B5A7-1D4BA15D0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898" y="3081486"/>
                <a:ext cx="147840" cy="266942"/>
              </a:xfrm>
              <a:custGeom>
                <a:avLst/>
                <a:gdLst>
                  <a:gd name="T0" fmla="*/ 6 w 13"/>
                  <a:gd name="T1" fmla="*/ 0 h 23"/>
                  <a:gd name="T2" fmla="*/ 0 w 13"/>
                  <a:gd name="T3" fmla="*/ 6 h 23"/>
                  <a:gd name="T4" fmla="*/ 0 w 13"/>
                  <a:gd name="T5" fmla="*/ 23 h 23"/>
                  <a:gd name="T6" fmla="*/ 13 w 13"/>
                  <a:gd name="T7" fmla="*/ 23 h 23"/>
                  <a:gd name="T8" fmla="*/ 13 w 13"/>
                  <a:gd name="T9" fmla="*/ 6 h 23"/>
                  <a:gd name="T10" fmla="*/ 6 w 1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3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3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4" name="Rectangle 446">
                <a:extLst>
                  <a:ext uri="{FF2B5EF4-FFF2-40B4-BE49-F238E27FC236}">
                    <a16:creationId xmlns:a16="http://schemas.microsoft.com/office/drawing/2014/main" id="{CC23506A-54D6-4B9B-937F-E41A77068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3449869"/>
                <a:ext cx="637237" cy="1601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5" name="Rectangle 447">
                <a:extLst>
                  <a:ext uri="{FF2B5EF4-FFF2-40B4-BE49-F238E27FC236}">
                    <a16:creationId xmlns:a16="http://schemas.microsoft.com/office/drawing/2014/main" id="{1D5C3A13-DE32-4E26-921E-2A2635419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3407158"/>
                <a:ext cx="637237" cy="1067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6" name="Rectangle 448">
                <a:extLst>
                  <a:ext uri="{FF2B5EF4-FFF2-40B4-BE49-F238E27FC236}">
                    <a16:creationId xmlns:a16="http://schemas.microsoft.com/office/drawing/2014/main" id="{E042C257-BAEC-4862-B25A-A2570F0F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3348429"/>
                <a:ext cx="637237" cy="213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7" name="Rectangle 449">
                <a:extLst>
                  <a:ext uri="{FF2B5EF4-FFF2-40B4-BE49-F238E27FC236}">
                    <a16:creationId xmlns:a16="http://schemas.microsoft.com/office/drawing/2014/main" id="{254AEB14-27C1-44FD-B46E-37DFD3701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6962" y="2483535"/>
                <a:ext cx="50979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8" name="Rectangle 450">
                <a:extLst>
                  <a:ext uri="{FF2B5EF4-FFF2-40B4-BE49-F238E27FC236}">
                    <a16:creationId xmlns:a16="http://schemas.microsoft.com/office/drawing/2014/main" id="{0478D99E-3FAD-4B72-BE44-39692AFCB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9507" y="2483535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9" name="Rectangle 451">
                <a:extLst>
                  <a:ext uri="{FF2B5EF4-FFF2-40B4-BE49-F238E27FC236}">
                    <a16:creationId xmlns:a16="http://schemas.microsoft.com/office/drawing/2014/main" id="{281A26A2-18E7-425E-846E-B196A3CC0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2052" y="2483535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0" name="Rectangle 452">
                <a:extLst>
                  <a:ext uri="{FF2B5EF4-FFF2-40B4-BE49-F238E27FC236}">
                    <a16:creationId xmlns:a16="http://schemas.microsoft.com/office/drawing/2014/main" id="{7A6B0536-8B88-4103-8B31-2DE84D8A0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597" y="2483535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1" name="Rectangle 453">
                <a:extLst>
                  <a:ext uri="{FF2B5EF4-FFF2-40B4-BE49-F238E27FC236}">
                    <a16:creationId xmlns:a16="http://schemas.microsoft.com/office/drawing/2014/main" id="{47C26F50-6A86-472A-8743-81F968D49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6962" y="2718445"/>
                <a:ext cx="50979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2" name="Rectangle 454">
                <a:extLst>
                  <a:ext uri="{FF2B5EF4-FFF2-40B4-BE49-F238E27FC236}">
                    <a16:creationId xmlns:a16="http://schemas.microsoft.com/office/drawing/2014/main" id="{666144AD-A564-4FF6-8049-71F8DEAA0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9507" y="2718445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3" name="Rectangle 455">
                <a:extLst>
                  <a:ext uri="{FF2B5EF4-FFF2-40B4-BE49-F238E27FC236}">
                    <a16:creationId xmlns:a16="http://schemas.microsoft.com/office/drawing/2014/main" id="{377A1899-28B7-486B-8A21-0E9111132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2052" y="2718445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4" name="Rectangle 456">
                <a:extLst>
                  <a:ext uri="{FF2B5EF4-FFF2-40B4-BE49-F238E27FC236}">
                    <a16:creationId xmlns:a16="http://schemas.microsoft.com/office/drawing/2014/main" id="{28250AA3-777B-4EBC-8090-F41CD3EA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597" y="2718445"/>
                <a:ext cx="56078" cy="1174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49870B0-A748-4AE1-8546-BC15E66AEE5C}"/>
                </a:ext>
              </a:extLst>
            </p:cNvPr>
            <p:cNvGrpSpPr/>
            <p:nvPr/>
          </p:nvGrpSpPr>
          <p:grpSpPr>
            <a:xfrm>
              <a:off x="10803537" y="4236809"/>
              <a:ext cx="777169" cy="2797810"/>
              <a:chOff x="6063962" y="2362200"/>
              <a:chExt cx="639762" cy="2582117"/>
            </a:xfrm>
          </p:grpSpPr>
          <p:sp>
            <p:nvSpPr>
              <p:cNvPr id="236" name="Freeform 383">
                <a:extLst>
                  <a:ext uri="{FF2B5EF4-FFF2-40B4-BE49-F238E27FC236}">
                    <a16:creationId xmlns:a16="http://schemas.microsoft.com/office/drawing/2014/main" id="{CB7AE6CE-E9E2-44F3-A29C-14745BBAE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3962" y="2631638"/>
                <a:ext cx="639762" cy="2312679"/>
              </a:xfrm>
              <a:custGeom>
                <a:avLst/>
                <a:gdLst>
                  <a:gd name="T0" fmla="*/ 0 w 158"/>
                  <a:gd name="T1" fmla="*/ 0 h 412"/>
                  <a:gd name="T2" fmla="*/ 158 w 158"/>
                  <a:gd name="T3" fmla="*/ 0 h 412"/>
                  <a:gd name="T4" fmla="*/ 158 w 158"/>
                  <a:gd name="T5" fmla="*/ 412 h 412"/>
                  <a:gd name="T6" fmla="*/ 0 w 158"/>
                  <a:gd name="T7" fmla="*/ 412 h 412"/>
                  <a:gd name="T8" fmla="*/ 0 w 158"/>
                  <a:gd name="T9" fmla="*/ 268 h 412"/>
                  <a:gd name="T10" fmla="*/ 0 w 158"/>
                  <a:gd name="T11" fmla="*/ 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412">
                    <a:moveTo>
                      <a:pt x="0" y="0"/>
                    </a:moveTo>
                    <a:lnTo>
                      <a:pt x="158" y="0"/>
                    </a:lnTo>
                    <a:lnTo>
                      <a:pt x="158" y="412"/>
                    </a:lnTo>
                    <a:lnTo>
                      <a:pt x="0" y="412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807C02B8-AE0D-4DE0-B37B-F44C7D350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6662" y="2800037"/>
                <a:ext cx="64786" cy="162787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B0208929-82D9-43DE-AB42-EA1FBD35E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0282" y="2800037"/>
                <a:ext cx="60738" cy="162787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CA0BBE2-D707-427A-9E3D-0E252CFAC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0282" y="3047022"/>
                <a:ext cx="60738" cy="157172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5D7B8D98-8E19-47BC-9BF4-E70D56E22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942" y="3294007"/>
                <a:ext cx="72884" cy="157172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DDCB712C-3956-4825-9C4F-0E7BCEFD4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6662" y="3535381"/>
                <a:ext cx="64786" cy="174014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314CA79-DA3C-43FE-8BBC-3A5EE4CF4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0282" y="3535381"/>
                <a:ext cx="60738" cy="174014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44DA74B-7D55-427C-9F8F-E27F083CA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0282" y="3782366"/>
                <a:ext cx="60738" cy="168399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25F8AEE4-06E2-4F94-B633-136FEE754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2003" y="3782366"/>
                <a:ext cx="60738" cy="168399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2735D177-D762-4ED0-9F23-4049ABD71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942" y="4023736"/>
                <a:ext cx="72884" cy="174014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C13DAF0-C552-4B86-9946-5B70BE52C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6662" y="4023736"/>
                <a:ext cx="64786" cy="174014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8AF29BF2-64A7-42CF-A67E-9250A9BD6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942" y="4281948"/>
                <a:ext cx="72884" cy="162787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73E1452B-82AD-4738-9C00-89C02F724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0282" y="4281948"/>
                <a:ext cx="60738" cy="162787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0CC53DDB-48C3-4B22-B3B6-8701BF434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6662" y="4528933"/>
                <a:ext cx="64786" cy="157172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EB0BA2E-8FD3-4761-BBF1-A89CBB676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2003" y="4528933"/>
                <a:ext cx="60738" cy="157172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6DB5CC5-AFA2-4468-A499-FD0C94FF8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0282" y="2468854"/>
                <a:ext cx="202456" cy="162787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4EE80796-F6B2-4762-82E5-D0C720886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7826" y="2362200"/>
                <a:ext cx="32393" cy="269438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7EBC46D4-5DD2-4CF6-9F18-14FEA185F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942" y="2800037"/>
                <a:ext cx="72884" cy="162787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CA520931-6B4C-41D5-8032-87C91365E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2003" y="2800037"/>
                <a:ext cx="60738" cy="162787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A637254C-40B2-4143-96C7-542B7EB0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942" y="3047022"/>
                <a:ext cx="72884" cy="157172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6" name="Rectangle 407">
                <a:extLst>
                  <a:ext uri="{FF2B5EF4-FFF2-40B4-BE49-F238E27FC236}">
                    <a16:creationId xmlns:a16="http://schemas.microsoft.com/office/drawing/2014/main" id="{E9236B73-D16B-43DD-A3A1-B9BAD2C66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6662" y="3047026"/>
                <a:ext cx="64786" cy="157172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7" name="Rectangle 408">
                <a:extLst>
                  <a:ext uri="{FF2B5EF4-FFF2-40B4-BE49-F238E27FC236}">
                    <a16:creationId xmlns:a16="http://schemas.microsoft.com/office/drawing/2014/main" id="{B3CC7D1F-8053-4DAD-B53E-93E7ED91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2003" y="3047026"/>
                <a:ext cx="60738" cy="157172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8" name="Rectangle 409">
                <a:extLst>
                  <a:ext uri="{FF2B5EF4-FFF2-40B4-BE49-F238E27FC236}">
                    <a16:creationId xmlns:a16="http://schemas.microsoft.com/office/drawing/2014/main" id="{B8BC0A91-E911-43A7-AD2F-FAFD40B49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6662" y="3294011"/>
                <a:ext cx="64786" cy="157172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9" name="Rectangle 410">
                <a:extLst>
                  <a:ext uri="{FF2B5EF4-FFF2-40B4-BE49-F238E27FC236}">
                    <a16:creationId xmlns:a16="http://schemas.microsoft.com/office/drawing/2014/main" id="{5CC29D79-A945-4A7D-ADAF-CD7195175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0282" y="3294011"/>
                <a:ext cx="60738" cy="157172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0" name="Rectangle 411">
                <a:extLst>
                  <a:ext uri="{FF2B5EF4-FFF2-40B4-BE49-F238E27FC236}">
                    <a16:creationId xmlns:a16="http://schemas.microsoft.com/office/drawing/2014/main" id="{0CD8FAD5-FD6F-474E-B38C-F55066396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2003" y="3294011"/>
                <a:ext cx="60738" cy="157172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1" name="Rectangle 412">
                <a:extLst>
                  <a:ext uri="{FF2B5EF4-FFF2-40B4-BE49-F238E27FC236}">
                    <a16:creationId xmlns:a16="http://schemas.microsoft.com/office/drawing/2014/main" id="{E68E9D3B-EF2D-43EF-8683-7607D9C9A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942" y="3535381"/>
                <a:ext cx="72884" cy="174014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2" name="Rectangle 413">
                <a:extLst>
                  <a:ext uri="{FF2B5EF4-FFF2-40B4-BE49-F238E27FC236}">
                    <a16:creationId xmlns:a16="http://schemas.microsoft.com/office/drawing/2014/main" id="{4DFA4CAB-98C8-4E95-B25A-539F2C702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2003" y="3535381"/>
                <a:ext cx="60738" cy="174014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3" name="Rectangle 414">
                <a:extLst>
                  <a:ext uri="{FF2B5EF4-FFF2-40B4-BE49-F238E27FC236}">
                    <a16:creationId xmlns:a16="http://schemas.microsoft.com/office/drawing/2014/main" id="{F55C8983-9EBD-44EA-93DB-806992072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942" y="3782366"/>
                <a:ext cx="72884" cy="168399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4" name="Rectangle 415">
                <a:extLst>
                  <a:ext uri="{FF2B5EF4-FFF2-40B4-BE49-F238E27FC236}">
                    <a16:creationId xmlns:a16="http://schemas.microsoft.com/office/drawing/2014/main" id="{4FBDD212-798C-43D4-811D-B8530BD75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6662" y="3782366"/>
                <a:ext cx="64786" cy="168399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6" name="Rectangle 416">
                <a:extLst>
                  <a:ext uri="{FF2B5EF4-FFF2-40B4-BE49-F238E27FC236}">
                    <a16:creationId xmlns:a16="http://schemas.microsoft.com/office/drawing/2014/main" id="{70CAE253-C455-42A5-ACEA-1C7B067C2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0282" y="4023740"/>
                <a:ext cx="60738" cy="174014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7" name="Rectangle 417">
                <a:extLst>
                  <a:ext uri="{FF2B5EF4-FFF2-40B4-BE49-F238E27FC236}">
                    <a16:creationId xmlns:a16="http://schemas.microsoft.com/office/drawing/2014/main" id="{DB483B60-4759-4740-8335-C50483796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2003" y="4023740"/>
                <a:ext cx="60738" cy="174014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8" name="Rectangle 418">
                <a:extLst>
                  <a:ext uri="{FF2B5EF4-FFF2-40B4-BE49-F238E27FC236}">
                    <a16:creationId xmlns:a16="http://schemas.microsoft.com/office/drawing/2014/main" id="{20344880-5F04-4067-94FC-7BB2394D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6662" y="4281951"/>
                <a:ext cx="64786" cy="162787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9" name="Rectangle 419">
                <a:extLst>
                  <a:ext uri="{FF2B5EF4-FFF2-40B4-BE49-F238E27FC236}">
                    <a16:creationId xmlns:a16="http://schemas.microsoft.com/office/drawing/2014/main" id="{9F871D23-A64B-4D1F-83D1-F4CADC695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2003" y="4281951"/>
                <a:ext cx="60738" cy="162787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0" name="Rectangle 424">
                <a:extLst>
                  <a:ext uri="{FF2B5EF4-FFF2-40B4-BE49-F238E27FC236}">
                    <a16:creationId xmlns:a16="http://schemas.microsoft.com/office/drawing/2014/main" id="{C87094CB-5C24-44FA-9D95-C0441736C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942" y="4528936"/>
                <a:ext cx="72884" cy="157172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2" name="Rectangle 425">
                <a:extLst>
                  <a:ext uri="{FF2B5EF4-FFF2-40B4-BE49-F238E27FC236}">
                    <a16:creationId xmlns:a16="http://schemas.microsoft.com/office/drawing/2014/main" id="{9C4EAEE0-4107-4109-8B27-C3FDEEF53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0282" y="4528936"/>
                <a:ext cx="60738" cy="157172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/>
                <a:endParaRPr lang="en-US" sz="187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38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9" dur="6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44" dur="6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49" dur="6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54" dur="6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59" dur="6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64" dur="6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0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CFA053-2FCC-4C69-B579-FE2A1EE2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>
              <a:defRPr/>
            </a:pPr>
            <a:r>
              <a:rPr lang="en-US"/>
              <a:t>Manage all events in one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DBEFC-0616-1149-8AB1-9111F6A4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698" y="1218764"/>
            <a:ext cx="8701446" cy="543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CC697-7C45-4BB1-9979-1C9010BD3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42563"/>
          </a:xfrm>
        </p:spPr>
        <p:txBody>
          <a:bodyPr/>
          <a:lstStyle/>
          <a:p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Always available</a:t>
            </a:r>
          </a:p>
          <a:p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Near real-time event delivery</a:t>
            </a:r>
          </a:p>
          <a:p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At least once delivery</a:t>
            </a:r>
          </a:p>
          <a:p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Dynamic scale</a:t>
            </a:r>
          </a:p>
          <a:p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Platform agnostic (WebHook)</a:t>
            </a:r>
          </a:p>
          <a:p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Language agnostic (HTTP protocol)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58566-C901-48BD-A4FF-9B4862B4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Grid guiding principles</a:t>
            </a:r>
          </a:p>
        </p:txBody>
      </p:sp>
    </p:spTree>
    <p:extLst>
      <p:ext uri="{BB962C8B-B14F-4D97-AF65-F5344CB8AC3E}">
        <p14:creationId xmlns:p14="http://schemas.microsoft.com/office/powerpoint/2010/main" val="15456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429"/>
            <a:ext cx="12436475" cy="54601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Schema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C3DCCC-379A-6542-B6A4-45C2EBE45174}"/>
              </a:ext>
            </a:extLst>
          </p:cNvPr>
          <p:cNvSpPr/>
          <p:nvPr/>
        </p:nvSpPr>
        <p:spPr>
          <a:xfrm>
            <a:off x="1586" y="6671359"/>
            <a:ext cx="10697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/Azure/azure-rest-</a:t>
            </a:r>
            <a:r>
              <a:rPr lang="en-US" dirty="0" err="1"/>
              <a:t>api</a:t>
            </a:r>
            <a:r>
              <a:rPr lang="en-US" dirty="0"/>
              <a:t>-specs/tree/master/specification/</a:t>
            </a:r>
            <a:r>
              <a:rPr lang="en-US" dirty="0" err="1"/>
              <a:t>eventgrid</a:t>
            </a:r>
            <a:r>
              <a:rPr lang="en-US" dirty="0"/>
              <a:t>/data-plane</a:t>
            </a:r>
          </a:p>
        </p:txBody>
      </p:sp>
    </p:spTree>
    <p:extLst>
      <p:ext uri="{BB962C8B-B14F-4D97-AF65-F5344CB8AC3E}">
        <p14:creationId xmlns:p14="http://schemas.microsoft.com/office/powerpoint/2010/main" val="18248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E1313-0163-4976-9565-BB84FDF482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23780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3200" b="1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WebHook Validation</a:t>
            </a: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: echo back validation code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Event Delivery</a:t>
            </a: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: query string token parameter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Event Subscription</a:t>
            </a: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: write permission required on resource subscribed to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Topic Publishing</a:t>
            </a: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: SAS token or key authenticated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Management Access Control</a:t>
            </a: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: Role Based Access Check via ARM</a:t>
            </a:r>
          </a:p>
        </p:txBody>
      </p:sp>
    </p:spTree>
    <p:extLst>
      <p:ext uri="{BB962C8B-B14F-4D97-AF65-F5344CB8AC3E}">
        <p14:creationId xmlns:p14="http://schemas.microsoft.com/office/powerpoint/2010/main" val="219124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0BF0E9D-12AA-454E-9042-86BCA8364C7C}"/>
              </a:ext>
            </a:extLst>
          </p:cNvPr>
          <p:cNvGrpSpPr/>
          <p:nvPr/>
        </p:nvGrpSpPr>
        <p:grpSpPr>
          <a:xfrm>
            <a:off x="274701" y="2308555"/>
            <a:ext cx="3913633" cy="4389108"/>
            <a:chOff x="274701" y="2308555"/>
            <a:chExt cx="3913633" cy="438910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E2A4FD8-4FFD-45C9-90AE-6BFBC16BA463}"/>
                </a:ext>
              </a:extLst>
            </p:cNvPr>
            <p:cNvSpPr/>
            <p:nvPr/>
          </p:nvSpPr>
          <p:spPr bwMode="auto">
            <a:xfrm>
              <a:off x="274702" y="2308563"/>
              <a:ext cx="3913632" cy="438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74701" y="2308555"/>
              <a:ext cx="3913632" cy="10433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Trigger a function to run </a:t>
              </a:r>
              <a:b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Cognitive API when a file </a:t>
              </a:r>
              <a:b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is added to storage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8FBA20-6D82-4799-9032-20952D5E5624}"/>
                </a:ext>
              </a:extLst>
            </p:cNvPr>
            <p:cNvGrpSpPr/>
            <p:nvPr/>
          </p:nvGrpSpPr>
          <p:grpSpPr>
            <a:xfrm>
              <a:off x="457580" y="3423791"/>
              <a:ext cx="2749255" cy="539523"/>
              <a:chOff x="457580" y="3423791"/>
              <a:chExt cx="2749255" cy="539523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3788" y="3470609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6360" y="3454411"/>
                <a:ext cx="490475" cy="49047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580" y="3423791"/>
                <a:ext cx="539523" cy="539523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75692CF-0101-4011-8EBA-2A1CF4B8D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323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9564F62-A90F-43C3-A289-C224C417E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894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D6FB1E-3C65-4B6C-8F32-7E44C2D5B9B9}"/>
              </a:ext>
            </a:extLst>
          </p:cNvPr>
          <p:cNvGrpSpPr/>
          <p:nvPr/>
        </p:nvGrpSpPr>
        <p:grpSpPr>
          <a:xfrm>
            <a:off x="4238560" y="2308555"/>
            <a:ext cx="3913633" cy="4389108"/>
            <a:chOff x="4238560" y="2308555"/>
            <a:chExt cx="3913633" cy="4389108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962DD1A-4191-42C9-B576-0F82DDFA2BF0}"/>
                </a:ext>
              </a:extLst>
            </p:cNvPr>
            <p:cNvSpPr/>
            <p:nvPr/>
          </p:nvSpPr>
          <p:spPr bwMode="auto">
            <a:xfrm>
              <a:off x="4238561" y="2308563"/>
              <a:ext cx="3913632" cy="438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238560" y="2308555"/>
              <a:ext cx="3913632" cy="10433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Use a function to run a</a:t>
              </a:r>
              <a:b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compliance check on each </a:t>
              </a:r>
              <a:b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newly created SQL database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238561" y="4320213"/>
              <a:ext cx="3913632" cy="10433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Tag newly provisioned VMs </a:t>
              </a:r>
              <a:b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with Azure Automation and </a:t>
              </a:r>
              <a:b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add to metadata store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10B04-E1A2-481B-84B7-59095CA61C62}"/>
                </a:ext>
              </a:extLst>
            </p:cNvPr>
            <p:cNvGrpSpPr/>
            <p:nvPr/>
          </p:nvGrpSpPr>
          <p:grpSpPr>
            <a:xfrm>
              <a:off x="4381380" y="3423791"/>
              <a:ext cx="2757331" cy="539523"/>
              <a:chOff x="4381380" y="3423791"/>
              <a:chExt cx="2757331" cy="539523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1380" y="3423791"/>
                <a:ext cx="539523" cy="53952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2BE3D74B-3939-4E2C-8AD7-D4B5A6209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64" y="3470609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15933137-E9AC-4B9E-A326-C4F35975C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8236" y="3454411"/>
                <a:ext cx="490475" cy="490475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4413EC7-E8B0-4A06-B3C3-424511632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9199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9B459305-2486-417F-9DD8-3936A3B98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1770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785ABF-5254-4054-9F9D-B5388AF623CF}"/>
                </a:ext>
              </a:extLst>
            </p:cNvPr>
            <p:cNvGrpSpPr/>
            <p:nvPr/>
          </p:nvGrpSpPr>
          <p:grpSpPr>
            <a:xfrm>
              <a:off x="4447883" y="5293017"/>
              <a:ext cx="2770133" cy="1138032"/>
              <a:chOff x="4447883" y="5293017"/>
              <a:chExt cx="2770133" cy="1138032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7883" y="5616953"/>
                <a:ext cx="539522" cy="539522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9C9201E9-3A0C-49C6-92B6-B38274B57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64" y="5663771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85A9EDB2-07D7-4ECB-BB81-83952258D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8412" y="5886714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72130" y="5293017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72130" y="5985163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8F572B1-EC67-4F25-BAFA-F7588970DC16}"/>
                  </a:ext>
                </a:extLst>
              </p:cNvPr>
              <p:cNvGrpSpPr/>
              <p:nvPr/>
            </p:nvGrpSpPr>
            <p:grpSpPr>
              <a:xfrm>
                <a:off x="6185998" y="5515960"/>
                <a:ext cx="411684" cy="692146"/>
                <a:chOff x="6008686" y="5515960"/>
                <a:chExt cx="411684" cy="692146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A7DB4361-B76F-4D77-850D-354A728A9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1770" y="5515960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56B833FA-3A4E-41E7-8FAB-6E373EC74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1770" y="6208106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DF4363D-6DAB-448B-904C-C6B9625E17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1566" y="5515988"/>
                  <a:ext cx="0" cy="690502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6F2F6F0-C701-4DC6-AA2A-CA631C51A93A}"/>
                    </a:ext>
                  </a:extLst>
                </p:cNvPr>
                <p:cNvCxnSpPr/>
                <p:nvPr/>
              </p:nvCxnSpPr>
              <p:spPr>
                <a:xfrm>
                  <a:off x="6008686" y="5874676"/>
                  <a:ext cx="182880" cy="0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69567C-D673-4354-BDAF-2121A3654581}"/>
              </a:ext>
            </a:extLst>
          </p:cNvPr>
          <p:cNvGrpSpPr/>
          <p:nvPr/>
        </p:nvGrpSpPr>
        <p:grpSpPr>
          <a:xfrm>
            <a:off x="8202420" y="2308555"/>
            <a:ext cx="3959352" cy="4389108"/>
            <a:chOff x="8202420" y="2308555"/>
            <a:chExt cx="3959352" cy="4389108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E4B2F17-0391-4ED9-B624-25CB4FE82276}"/>
                </a:ext>
              </a:extLst>
            </p:cNvPr>
            <p:cNvSpPr/>
            <p:nvPr/>
          </p:nvSpPr>
          <p:spPr bwMode="auto">
            <a:xfrm>
              <a:off x="8202420" y="2308563"/>
              <a:ext cx="3959352" cy="438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02420" y="2308555"/>
              <a:ext cx="3913632" cy="10433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Use custom “drive start” and </a:t>
              </a:r>
              <a:b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80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“drive end” events to log vehicle performance metrics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D3C014F-004C-4E85-8A93-306702D9335E}"/>
                </a:ext>
              </a:extLst>
            </p:cNvPr>
            <p:cNvGrpSpPr/>
            <p:nvPr/>
          </p:nvGrpSpPr>
          <p:grpSpPr>
            <a:xfrm>
              <a:off x="8411249" y="3273744"/>
              <a:ext cx="3529545" cy="1307412"/>
              <a:chOff x="8411249" y="3405823"/>
              <a:chExt cx="3529545" cy="1307412"/>
            </a:xfrm>
          </p:grpSpPr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1249" y="3779779"/>
                <a:ext cx="539522" cy="539522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35443" y="4307884"/>
                <a:ext cx="405351" cy="405351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64700" y="3893962"/>
                <a:ext cx="346836" cy="346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45431" y="3405823"/>
                <a:ext cx="385374" cy="385373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F3C41C5-4460-4E5A-A3EB-ACD447F0CBA3}"/>
                  </a:ext>
                </a:extLst>
              </p:cNvPr>
              <p:cNvGrpSpPr/>
              <p:nvPr/>
            </p:nvGrpSpPr>
            <p:grpSpPr>
              <a:xfrm>
                <a:off x="9426436" y="3657497"/>
                <a:ext cx="1503184" cy="784086"/>
                <a:chOff x="9376207" y="3677920"/>
                <a:chExt cx="1503184" cy="784086"/>
              </a:xfrm>
            </p:grpSpPr>
            <p:sp>
              <p:nvSpPr>
                <p:cNvPr id="93" name="Rectangle 92"/>
                <p:cNvSpPr/>
                <p:nvPr/>
              </p:nvSpPr>
              <p:spPr bwMode="auto">
                <a:xfrm>
                  <a:off x="9376207" y="3677920"/>
                  <a:ext cx="1503184" cy="784086"/>
                </a:xfrm>
                <a:prstGeom prst="rect">
                  <a:avLst/>
                </a:prstGeom>
                <a:ln w="15875" cap="rnd">
                  <a:solidFill>
                    <a:schemeClr val="tx1"/>
                  </a:solidFill>
                  <a:prstDash val="dash"/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0" tIns="47565" rIns="0" bIns="4756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983A5E1-D38F-4E52-9BA6-F68B5E7F136F}"/>
                    </a:ext>
                  </a:extLst>
                </p:cNvPr>
                <p:cNvGrpSpPr/>
                <p:nvPr/>
              </p:nvGrpSpPr>
              <p:grpSpPr>
                <a:xfrm>
                  <a:off x="9504688" y="3845935"/>
                  <a:ext cx="1219853" cy="448056"/>
                  <a:chOff x="9487254" y="3860338"/>
                  <a:chExt cx="1219853" cy="448056"/>
                </a:xfrm>
              </p:grpSpPr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487254" y="3860338"/>
                    <a:ext cx="448056" cy="44805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36" name="Picture 135">
                    <a:extLst>
                      <a:ext uri="{FF2B5EF4-FFF2-40B4-BE49-F238E27FC236}">
                        <a16:creationId xmlns:a16="http://schemas.microsoft.com/office/drawing/2014/main" id="{F35F1AAF-E497-4231-9703-73AAA0AAF6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59051" y="3860338"/>
                    <a:ext cx="448056" cy="44805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D8CEEDDD-B99F-4FBC-86F6-1BF50DCE7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02841" y="4084366"/>
                    <a:ext cx="188679" cy="0"/>
                  </a:xfrm>
                  <a:prstGeom prst="straightConnector1">
                    <a:avLst/>
                  </a:prstGeom>
                  <a:ln w="15875" cap="rnd">
                    <a:solidFill>
                      <a:schemeClr val="tx1"/>
                    </a:solidFill>
                    <a:tailEnd type="arrow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E413B6E4-D18E-4BBB-916B-0BB513892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481" y="4049540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8CBEA4D-64EF-4309-A959-6201B586B2F5}"/>
                  </a:ext>
                </a:extLst>
              </p:cNvPr>
              <p:cNvGrpSpPr/>
              <p:nvPr/>
            </p:nvGrpSpPr>
            <p:grpSpPr>
              <a:xfrm>
                <a:off x="11031158" y="3598509"/>
                <a:ext cx="411684" cy="912050"/>
                <a:chOff x="11002465" y="3598509"/>
                <a:chExt cx="411684" cy="912050"/>
              </a:xfrm>
            </p:grpSpPr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2E8354D0-C05E-40B6-A4C4-8B8D66D1A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549" y="3598509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319F05AA-35EE-43FF-8CE7-C210A4D82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549" y="4510559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8D678E33-DD52-4AF2-95A3-408128B209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345" y="3606165"/>
                  <a:ext cx="0" cy="901065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5C33047D-B998-43B0-BC88-7640FA457A2D}"/>
                    </a:ext>
                  </a:extLst>
                </p:cNvPr>
                <p:cNvCxnSpPr/>
                <p:nvPr/>
              </p:nvCxnSpPr>
              <p:spPr>
                <a:xfrm>
                  <a:off x="11002465" y="4056697"/>
                  <a:ext cx="182880" cy="0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2009285C-270E-49BA-A3EC-DC532AE06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549" y="4056697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DB9020-DD43-4023-B791-8F9DAD3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>
              <a:defRPr/>
            </a:pPr>
            <a:r>
              <a:rPr lang="en-US"/>
              <a:t>Scenarios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FFEF7D-8C58-4885-9EFE-BE3140199DC3}"/>
              </a:ext>
            </a:extLst>
          </p:cNvPr>
          <p:cNvSpPr/>
          <p:nvPr/>
        </p:nvSpPr>
        <p:spPr bwMode="auto">
          <a:xfrm>
            <a:off x="274702" y="1577043"/>
            <a:ext cx="3913632" cy="73152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err="1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</a:t>
            </a:r>
            <a:r>
              <a:rPr lang="en-US" sz="240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apps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0986-1575-4FD9-AF77-DC402C860181}"/>
              </a:ext>
            </a:extLst>
          </p:cNvPr>
          <p:cNvSpPr/>
          <p:nvPr/>
        </p:nvSpPr>
        <p:spPr bwMode="auto">
          <a:xfrm>
            <a:off x="4238561" y="1577043"/>
            <a:ext cx="3913632" cy="73152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061BB4-7B2B-4887-8D0A-01F5314911EE}"/>
              </a:ext>
            </a:extLst>
          </p:cNvPr>
          <p:cNvSpPr/>
          <p:nvPr/>
        </p:nvSpPr>
        <p:spPr bwMode="auto">
          <a:xfrm>
            <a:off x="8202420" y="1577043"/>
            <a:ext cx="3959352" cy="73152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Third-party integration</a:t>
            </a:r>
          </a:p>
        </p:txBody>
      </p:sp>
    </p:spTree>
    <p:extLst>
      <p:ext uri="{BB962C8B-B14F-4D97-AF65-F5344CB8AC3E}">
        <p14:creationId xmlns:p14="http://schemas.microsoft.com/office/powerpoint/2010/main" val="27404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0775-A573-BB46-95D5-CFB6DC24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News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82B1A-A8B3-E84C-9C1C-A2FFB2BC0FAB}"/>
              </a:ext>
            </a:extLst>
          </p:cNvPr>
          <p:cNvSpPr txBox="1"/>
          <p:nvPr/>
        </p:nvSpPr>
        <p:spPr>
          <a:xfrm>
            <a:off x="274639" y="1668482"/>
            <a:ext cx="10492489" cy="491826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28557" indent="-228557" defTabSz="932563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Azure Event Grid is globally available in all major regions (including West Europe and North Europe)</a:t>
            </a:r>
          </a:p>
          <a:p>
            <a:pPr marL="228557" indent="-228557" defTabSz="932563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24 hour retry policy with exponential back off for event delivery</a:t>
            </a:r>
          </a:p>
          <a:p>
            <a:pPr marL="228557" indent="-228557" defTabSz="932563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99.99% availability with a financially backed SLA</a:t>
            </a:r>
          </a:p>
          <a:p>
            <a:pPr marL="228557" indent="-228557" defTabSz="932563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Management and Publishing SDKs </a:t>
            </a:r>
          </a:p>
          <a:p>
            <a:pPr marL="694928" lvl="1" indent="-228557" defTabSz="932563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24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docs.microsoft.com</a:t>
            </a:r>
            <a:r>
              <a:rPr lang="en-US" sz="24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/</a:t>
            </a:r>
            <a:r>
              <a:rPr lang="en-US" sz="24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en</a:t>
            </a:r>
            <a:r>
              <a:rPr lang="en-US" sz="24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-us/azure/event-grid/</a:t>
            </a:r>
            <a:r>
              <a:rPr lang="en-US" sz="24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sdk</a:t>
            </a:r>
            <a:r>
              <a:rPr lang="en-US" sz="24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-overview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8138795" y="497"/>
            <a:ext cx="4297680" cy="69935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287" y="2276915"/>
            <a:ext cx="2440697" cy="244069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7580" y="667978"/>
            <a:ext cx="6742103" cy="1626214"/>
            <a:chOff x="457580" y="667978"/>
            <a:chExt cx="6742103" cy="1626214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08A250EA-1CEC-4391-A2D4-EE2485E5627D}"/>
                </a:ext>
              </a:extLst>
            </p:cNvPr>
            <p:cNvSpPr txBox="1">
              <a:spLocks/>
            </p:cNvSpPr>
            <p:nvPr/>
          </p:nvSpPr>
          <p:spPr>
            <a:xfrm>
              <a:off x="1371970" y="667978"/>
              <a:ext cx="5827713" cy="1626214"/>
            </a:xfrm>
            <a:prstGeom prst="rect">
              <a:avLst/>
            </a:prstGeom>
          </p:spPr>
          <p:txBody>
            <a:bodyPr vert="horz" wrap="square" lIns="186521" tIns="146304" rIns="182880" bIns="146304" rtlCol="0" anchor="ctr" anchorCtr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4804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Learn more at </a:t>
              </a:r>
              <a:r>
                <a:rPr lang="en-US" sz="4804" dirty="0">
                  <a:latin typeface="Segoe UI Light" panose="020B0502040204020203" pitchFamily="34" charset="0"/>
                  <a:cs typeface="Segoe UI Light" panose="020B0502040204020203" pitchFamily="34" charset="0"/>
                  <a:hlinkClick r:id="rId4"/>
                </a:rPr>
                <a:t>azure.com/</a:t>
              </a:r>
              <a:r>
                <a:rPr lang="en-US" sz="4804" dirty="0" err="1">
                  <a:latin typeface="Segoe UI Light" panose="020B0502040204020203" pitchFamily="34" charset="0"/>
                  <a:cs typeface="Segoe UI Light" panose="020B0502040204020203" pitchFamily="34" charset="0"/>
                  <a:hlinkClick r:id="rId4"/>
                </a:rPr>
                <a:t>eventgrid</a:t>
              </a:r>
              <a:endParaRPr lang="en-US" sz="4804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arrow_15">
              <a:extLst>
                <a:ext uri="{FF2B5EF4-FFF2-40B4-BE49-F238E27FC236}">
                  <a16:creationId xmlns:a16="http://schemas.microsoft.com/office/drawing/2014/main" id="{37E10210-652C-4569-896D-AB1AE54641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7580" y="1124703"/>
              <a:ext cx="716016" cy="712764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7580" y="2803841"/>
            <a:ext cx="7273754" cy="1514261"/>
            <a:chOff x="457580" y="2740132"/>
            <a:chExt cx="7273754" cy="1514261"/>
          </a:xfrm>
        </p:grpSpPr>
        <p:sp>
          <p:nvSpPr>
            <p:cNvPr id="10" name="Content Placeholder 2">
              <a:extLst/>
            </p:cNvPr>
            <p:cNvSpPr txBox="1">
              <a:spLocks/>
            </p:cNvSpPr>
            <p:nvPr/>
          </p:nvSpPr>
          <p:spPr>
            <a:xfrm>
              <a:off x="1371970" y="2740132"/>
              <a:ext cx="6359364" cy="1514261"/>
            </a:xfrm>
            <a:prstGeom prst="rect">
              <a:avLst/>
            </a:prstGeom>
          </p:spPr>
          <p:txBody>
            <a:bodyPr vert="horz" wrap="square" lIns="186521" tIns="146304" rIns="182880" bIns="146304" rtlCol="0" anchor="ctr" anchorCtr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4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Ask on Stack Overflow </a:t>
              </a:r>
              <a:r>
                <a:rPr lang="en-US" sz="4400" dirty="0">
                  <a:latin typeface="Segoe UI Light" panose="020B0502040204020203" pitchFamily="34" charset="0"/>
                  <a:cs typeface="Segoe UI Light" panose="020B0502040204020203" pitchFamily="34" charset="0"/>
                  <a:hlinkClick r:id="rId5"/>
                </a:rPr>
                <a:t>aka.ms/</a:t>
              </a:r>
              <a:r>
                <a:rPr lang="en-US" sz="4400" dirty="0" err="1">
                  <a:latin typeface="Segoe UI Light" panose="020B0502040204020203" pitchFamily="34" charset="0"/>
                  <a:cs typeface="Segoe UI Light" panose="020B0502040204020203" pitchFamily="34" charset="0"/>
                  <a:hlinkClick r:id="rId5"/>
                </a:rPr>
                <a:t>gridquestions</a:t>
              </a:r>
              <a:r>
                <a:rPr lang="en-US" sz="4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</a:p>
          </p:txBody>
        </p:sp>
        <p:sp>
          <p:nvSpPr>
            <p:cNvPr id="11" name="arrow_15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457580" y="3140880"/>
              <a:ext cx="716016" cy="712764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5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2F0A-DB1E-9445-8C4C-782131B3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Stream big data into a data warehouse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FCCDA-B0AB-0548-9704-17E9444CD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F7EAD-DD59-4F4C-B329-FABAFB34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657" y="2779734"/>
            <a:ext cx="8824876" cy="23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sz="7200" dirty="0"/>
              <a:t>Durable Functions with Katy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9F1B5F-19C1-43D3-AF33-7B1ADF1F7F21}"/>
              </a:ext>
            </a:extLst>
          </p:cNvPr>
          <p:cNvSpPr/>
          <p:nvPr/>
        </p:nvSpPr>
        <p:spPr>
          <a:xfrm>
            <a:off x="4755213" y="6633390"/>
            <a:ext cx="7679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https://docs.microsoft.com/en-us/azure/azure-functions/durable-functions-overview </a:t>
            </a:r>
          </a:p>
        </p:txBody>
      </p:sp>
    </p:spTree>
    <p:extLst>
      <p:ext uri="{BB962C8B-B14F-4D97-AF65-F5344CB8AC3E}">
        <p14:creationId xmlns:p14="http://schemas.microsoft.com/office/powerpoint/2010/main" val="5786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B552E5-3754-46B5-950A-DE55886F47C9}"/>
              </a:ext>
            </a:extLst>
          </p:cNvPr>
          <p:cNvSpPr/>
          <p:nvPr/>
        </p:nvSpPr>
        <p:spPr bwMode="auto">
          <a:xfrm>
            <a:off x="0" y="1211587"/>
            <a:ext cx="4144032" cy="2898237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Freeform 95"/>
          <p:cNvSpPr>
            <a:spLocks/>
          </p:cNvSpPr>
          <p:nvPr/>
        </p:nvSpPr>
        <p:spPr bwMode="auto">
          <a:xfrm flipH="1">
            <a:off x="-367336" y="4157380"/>
            <a:ext cx="4047245" cy="2628363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/>
        </p:spPr>
        <p:txBody>
          <a:bodyPr vert="horz" wrap="square" lIns="91387" tIns="45695" rIns="91387" bIns="45695" numCol="1" anchor="t" anchorCtr="0" compatLnSpc="1">
            <a:prstTxWarp prst="textNoShape">
              <a:avLst/>
            </a:prstTxWarp>
          </a:bodyPr>
          <a:lstStyle/>
          <a:p>
            <a:pPr defTabSz="913814">
              <a:defRPr/>
            </a:pPr>
            <a:endParaRPr lang="en-US" sz="1568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93950" y="4112240"/>
            <a:ext cx="4141644" cy="1107839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</p:spPr>
        <p:txBody>
          <a:bodyPr vert="horz" wrap="square" lIns="457135" tIns="274281" rIns="365708" bIns="274281" rtlCol="0" anchor="ctr" anchorCtr="0">
            <a:noAutofit/>
          </a:bodyPr>
          <a:lstStyle>
            <a:defPPr>
              <a:defRPr lang="en-US"/>
            </a:defPPr>
            <a:lvl1pPr defTabSz="951026">
              <a:lnSpc>
                <a:spcPct val="90000"/>
              </a:lnSpc>
              <a:spcAft>
                <a:spcPts val="400"/>
              </a:spcAft>
              <a:defRPr sz="2000" b="1">
                <a:gradFill>
                  <a:gsLst>
                    <a:gs pos="69912">
                      <a:srgbClr val="FFFFFF"/>
                    </a:gs>
                    <a:gs pos="43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50844">
              <a:defRPr/>
            </a:pPr>
            <a:r>
              <a:rPr lang="en-US" sz="2800" b="0" kern="0" dirty="0">
                <a:latin typeface="Segoe UI Semibold" panose="020B0702040204020203" pitchFamily="34" charset="0"/>
              </a:rPr>
              <a:t>Serverless</a:t>
            </a:r>
          </a:p>
        </p:txBody>
      </p:sp>
      <p:sp>
        <p:nvSpPr>
          <p:cNvPr id="20" name="Freeform 95"/>
          <p:cNvSpPr>
            <a:spLocks/>
          </p:cNvSpPr>
          <p:nvPr/>
        </p:nvSpPr>
        <p:spPr bwMode="auto">
          <a:xfrm flipH="1">
            <a:off x="7692365" y="4186167"/>
            <a:ext cx="4732100" cy="3073125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/>
        </p:spPr>
        <p:txBody>
          <a:bodyPr vert="horz" wrap="square" lIns="91387" tIns="45695" rIns="91387" bIns="45695" numCol="1" anchor="t" anchorCtr="0" compatLnSpc="1">
            <a:prstTxWarp prst="textNoShape">
              <a:avLst/>
            </a:prstTxWarp>
          </a:bodyPr>
          <a:lstStyle/>
          <a:p>
            <a:pPr defTabSz="913814">
              <a:defRPr/>
            </a:pPr>
            <a:endParaRPr lang="en-US" sz="1568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47416" y="4112242"/>
            <a:ext cx="4141644" cy="1107839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</p:spPr>
        <p:txBody>
          <a:bodyPr vert="horz" wrap="square" lIns="457135" tIns="274281" rIns="365708" bIns="274281" rtlCol="0" anchor="ctr" anchorCtr="0">
            <a:noAutofit/>
          </a:bodyPr>
          <a:lstStyle>
            <a:defPPr>
              <a:defRPr lang="en-US"/>
            </a:defPPr>
            <a:lvl1pPr defTabSz="951026">
              <a:lnSpc>
                <a:spcPct val="90000"/>
              </a:lnSpc>
              <a:spcAft>
                <a:spcPts val="400"/>
              </a:spcAft>
              <a:defRPr sz="2000" b="1">
                <a:gradFill>
                  <a:gsLst>
                    <a:gs pos="69912">
                      <a:srgbClr val="FFFFFF"/>
                    </a:gs>
                    <a:gs pos="43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50844">
              <a:defRPr/>
            </a:pPr>
            <a:r>
              <a:rPr lang="en-US" sz="2800" b="0" kern="0" dirty="0">
                <a:latin typeface="Segoe UI Semibold" panose="020B0702040204020203" pitchFamily="34" charset="0"/>
              </a:rPr>
              <a:t>PaaS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3" y="4112242"/>
            <a:ext cx="4141644" cy="1107839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</p:spPr>
        <p:txBody>
          <a:bodyPr vert="horz" wrap="square" lIns="457135" tIns="274281" rIns="365708" bIns="274281" rtlCol="0" anchor="ctr" anchorCtr="0">
            <a:noAutofit/>
          </a:bodyPr>
          <a:lstStyle>
            <a:defPPr>
              <a:defRPr lang="en-US"/>
            </a:defPPr>
            <a:lvl1pPr defTabSz="951026">
              <a:lnSpc>
                <a:spcPct val="90000"/>
              </a:lnSpc>
              <a:spcAft>
                <a:spcPts val="400"/>
              </a:spcAft>
              <a:defRPr sz="2000" b="1">
                <a:gradFill>
                  <a:gsLst>
                    <a:gs pos="69912">
                      <a:srgbClr val="FFFFFF"/>
                    </a:gs>
                    <a:gs pos="43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50844">
              <a:defRPr/>
            </a:pPr>
            <a:r>
              <a:rPr lang="en-US" sz="2800" b="0" kern="0" dirty="0">
                <a:latin typeface="Segoe UI Semibold" panose="020B0702040204020203" pitchFamily="34" charset="0"/>
              </a:rPr>
              <a:t>IaaS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8290690" y="1214270"/>
            <a:ext cx="12650" cy="4004135"/>
          </a:xfrm>
          <a:prstGeom prst="line">
            <a:avLst/>
          </a:prstGeom>
          <a:ln w="28575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45786" y="1211588"/>
            <a:ext cx="0" cy="4017433"/>
          </a:xfrm>
          <a:prstGeom prst="line">
            <a:avLst/>
          </a:prstGeom>
          <a:ln w="28575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sk top"/>
          <p:cNvSpPr/>
          <p:nvPr/>
        </p:nvSpPr>
        <p:spPr bwMode="auto">
          <a:xfrm>
            <a:off x="881" y="496"/>
            <a:ext cx="12563949" cy="1211091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08" y="295277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Compute Options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1" y="5219823"/>
            <a:ext cx="4141644" cy="1384916"/>
          </a:xfrm>
          <a:prstGeom prst="rect">
            <a:avLst/>
          </a:prstGeom>
        </p:spPr>
        <p:txBody>
          <a:bodyPr vert="horz" wrap="square" lIns="457135" tIns="274281" rIns="457135" bIns="274281" rtlCol="0" anchor="t">
            <a:spAutoFit/>
          </a:bodyPr>
          <a:lstStyle>
            <a:defPPr>
              <a:defRPr lang="en-US"/>
            </a:defPPr>
            <a:lvl1pPr defTabSz="932563">
              <a:lnSpc>
                <a:spcPct val="90000"/>
              </a:lnSpc>
              <a:spcBef>
                <a:spcPts val="1200"/>
              </a:spcBef>
              <a:defRPr sz="1600">
                <a:gradFill>
                  <a:gsLst>
                    <a:gs pos="16832">
                      <a:srgbClr val="282828"/>
                    </a:gs>
                    <a:gs pos="63366">
                      <a:srgbClr val="282828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32384">
              <a:spcBef>
                <a:spcPts val="1199"/>
              </a:spcBef>
              <a:defRPr/>
            </a:pPr>
            <a:r>
              <a:rPr lang="en-US" sz="2000" kern="0" dirty="0">
                <a:solidFill>
                  <a:schemeClr val="tx1"/>
                </a:solidFill>
              </a:rPr>
              <a:t>Azure Virtual Machines</a:t>
            </a:r>
            <a:br>
              <a:rPr lang="en-US" sz="2000" kern="0" dirty="0">
                <a:solidFill>
                  <a:schemeClr val="tx1"/>
                </a:solidFill>
              </a:rPr>
            </a:br>
            <a:r>
              <a:rPr lang="en-US" sz="2000" kern="0" dirty="0">
                <a:solidFill>
                  <a:schemeClr val="tx1"/>
                </a:solidFill>
              </a:rPr>
              <a:t>VM Scale sets</a:t>
            </a:r>
            <a:br>
              <a:rPr lang="en-US" sz="2000" kern="0" dirty="0">
                <a:solidFill>
                  <a:schemeClr val="tx1"/>
                </a:solidFill>
              </a:rPr>
            </a:br>
            <a:r>
              <a:rPr lang="en-US" sz="2000" kern="0" dirty="0">
                <a:solidFill>
                  <a:schemeClr val="tx1"/>
                </a:solidFill>
              </a:rPr>
              <a:t>Azure Container Service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45786" y="5229020"/>
            <a:ext cx="4141644" cy="1384916"/>
          </a:xfrm>
          <a:prstGeom prst="rect">
            <a:avLst/>
          </a:prstGeom>
        </p:spPr>
        <p:txBody>
          <a:bodyPr vert="horz" wrap="square" lIns="457135" tIns="274281" rIns="457135" bIns="274281" rtlCol="0" anchor="t">
            <a:spAutoFit/>
          </a:bodyPr>
          <a:lstStyle>
            <a:defPPr>
              <a:defRPr lang="en-US"/>
            </a:defPPr>
            <a:lvl1pPr defTabSz="932563">
              <a:lnSpc>
                <a:spcPct val="90000"/>
              </a:lnSpc>
              <a:spcBef>
                <a:spcPts val="1200"/>
              </a:spcBef>
              <a:defRPr sz="1600">
                <a:gradFill>
                  <a:gsLst>
                    <a:gs pos="16832">
                      <a:srgbClr val="282828"/>
                    </a:gs>
                    <a:gs pos="63366">
                      <a:srgbClr val="282828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32384">
              <a:spcBef>
                <a:spcPts val="1199"/>
              </a:spcBef>
              <a:defRPr/>
            </a:pPr>
            <a:r>
              <a:rPr lang="en-US" sz="2000" kern="0" dirty="0">
                <a:solidFill>
                  <a:schemeClr val="tx1"/>
                </a:solidFill>
              </a:rPr>
              <a:t>Azure App Service</a:t>
            </a:r>
            <a:br>
              <a:rPr lang="en-US" sz="2000" kern="0" dirty="0">
                <a:solidFill>
                  <a:schemeClr val="tx1"/>
                </a:solidFill>
              </a:rPr>
            </a:br>
            <a:r>
              <a:rPr lang="en-US" sz="2000" kern="0" dirty="0" err="1">
                <a:solidFill>
                  <a:schemeClr val="tx1"/>
                </a:solidFill>
              </a:rPr>
              <a:t>Service</a:t>
            </a:r>
            <a:r>
              <a:rPr lang="en-US" sz="2000" kern="0" dirty="0">
                <a:solidFill>
                  <a:schemeClr val="tx1"/>
                </a:solidFill>
              </a:rPr>
              <a:t> Fabric</a:t>
            </a:r>
            <a:br>
              <a:rPr lang="en-US" sz="2000" kern="0" dirty="0">
                <a:solidFill>
                  <a:schemeClr val="tx1"/>
                </a:solidFill>
              </a:rPr>
            </a:br>
            <a:r>
              <a:rPr lang="en-US" sz="2000" kern="0" dirty="0">
                <a:solidFill>
                  <a:schemeClr val="tx1"/>
                </a:solidFill>
              </a:rPr>
              <a:t>Azure Batch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40725" y="5229018"/>
            <a:ext cx="4141644" cy="1815803"/>
          </a:xfrm>
          <a:prstGeom prst="rect">
            <a:avLst/>
          </a:prstGeom>
        </p:spPr>
        <p:txBody>
          <a:bodyPr vert="horz" wrap="square" lIns="457135" tIns="274281" rIns="457135" bIns="274281" rtlCol="0" anchor="t">
            <a:spAutoFit/>
          </a:bodyPr>
          <a:lstStyle>
            <a:defPPr>
              <a:defRPr lang="en-US"/>
            </a:defPPr>
            <a:lvl1pPr defTabSz="932563">
              <a:lnSpc>
                <a:spcPct val="90000"/>
              </a:lnSpc>
              <a:spcBef>
                <a:spcPts val="1200"/>
              </a:spcBef>
              <a:defRPr sz="1600">
                <a:gradFill>
                  <a:gsLst>
                    <a:gs pos="16832">
                      <a:srgbClr val="282828"/>
                    </a:gs>
                    <a:gs pos="63366">
                      <a:srgbClr val="282828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32384">
              <a:spcBef>
                <a:spcPts val="1199"/>
              </a:spcBef>
              <a:defRPr/>
            </a:pPr>
            <a:r>
              <a:rPr lang="en-US" sz="2000" kern="0" dirty="0">
                <a:solidFill>
                  <a:schemeClr val="tx1"/>
                </a:solidFill>
              </a:rPr>
              <a:t>Azure Functions</a:t>
            </a:r>
            <a:br>
              <a:rPr lang="en-US" sz="2000" kern="0" dirty="0">
                <a:solidFill>
                  <a:schemeClr val="tx1"/>
                </a:solidFill>
              </a:rPr>
            </a:br>
            <a:r>
              <a:rPr lang="en-US" sz="2000" kern="0" dirty="0">
                <a:solidFill>
                  <a:schemeClr val="tx1"/>
                </a:solidFill>
              </a:rPr>
              <a:t>Logic Apps</a:t>
            </a:r>
            <a:br>
              <a:rPr lang="en-US" sz="2000" kern="0" dirty="0">
                <a:solidFill>
                  <a:schemeClr val="tx1"/>
                </a:solidFill>
              </a:rPr>
            </a:br>
            <a:r>
              <a:rPr lang="en-US" sz="2000" kern="0" dirty="0">
                <a:solidFill>
                  <a:schemeClr val="tx1"/>
                </a:solidFill>
              </a:rPr>
              <a:t>Event Grid</a:t>
            </a:r>
          </a:p>
          <a:p>
            <a:pPr defTabSz="932384">
              <a:spcBef>
                <a:spcPts val="1199"/>
              </a:spcBef>
              <a:defRPr/>
            </a:pPr>
            <a:endParaRPr lang="en-US" sz="2000" kern="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Azure VM">
            <a:extLst>
              <a:ext uri="{FF2B5EF4-FFF2-40B4-BE49-F238E27FC236}">
                <a16:creationId xmlns:a16="http://schemas.microsoft.com/office/drawing/2014/main" id="{65A671F8-F586-4014-AA08-6EA40AF0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2" y="1318825"/>
            <a:ext cx="1538363" cy="15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zure container services">
            <a:extLst>
              <a:ext uri="{FF2B5EF4-FFF2-40B4-BE49-F238E27FC236}">
                <a16:creationId xmlns:a16="http://schemas.microsoft.com/office/drawing/2014/main" id="{7DC2D3F4-001E-4619-9683-F7895919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50" y="1941084"/>
            <a:ext cx="2199650" cy="204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BC353C-22A2-4886-9039-84FE95DAEA9B}"/>
              </a:ext>
            </a:extLst>
          </p:cNvPr>
          <p:cNvSpPr/>
          <p:nvPr/>
        </p:nvSpPr>
        <p:spPr bwMode="auto">
          <a:xfrm>
            <a:off x="4174857" y="1211884"/>
            <a:ext cx="4093791" cy="2898237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951ADA-81C6-4A61-B743-CF440A6060E0}"/>
              </a:ext>
            </a:extLst>
          </p:cNvPr>
          <p:cNvSpPr/>
          <p:nvPr/>
        </p:nvSpPr>
        <p:spPr bwMode="auto">
          <a:xfrm>
            <a:off x="8321334" y="1210955"/>
            <a:ext cx="4093791" cy="2898237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056" name="Picture 8" descr="Image result for azure service fabric">
            <a:extLst>
              <a:ext uri="{FF2B5EF4-FFF2-40B4-BE49-F238E27FC236}">
                <a16:creationId xmlns:a16="http://schemas.microsoft.com/office/drawing/2014/main" id="{957793CC-6395-4D71-8F16-C6EB5ACF1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0416" y="1284346"/>
            <a:ext cx="1500626" cy="148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zure batch">
            <a:extLst>
              <a:ext uri="{FF2B5EF4-FFF2-40B4-BE49-F238E27FC236}">
                <a16:creationId xmlns:a16="http://schemas.microsoft.com/office/drawing/2014/main" id="{D04BF7C4-2E81-4C41-A561-4DEB8D61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54" y="1284346"/>
            <a:ext cx="1572842" cy="15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app service">
            <a:extLst>
              <a:ext uri="{FF2B5EF4-FFF2-40B4-BE49-F238E27FC236}">
                <a16:creationId xmlns:a16="http://schemas.microsoft.com/office/drawing/2014/main" id="{A1B216AB-F64C-4D35-BD27-44F61C0C8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7307" y="2625165"/>
            <a:ext cx="1318602" cy="13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lated image">
            <a:extLst>
              <a:ext uri="{FF2B5EF4-FFF2-40B4-BE49-F238E27FC236}">
                <a16:creationId xmlns:a16="http://schemas.microsoft.com/office/drawing/2014/main" id="{FD2B8864-2D4D-4AE3-8A1C-E0E5FDFD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800" y="1286577"/>
            <a:ext cx="1584015" cy="158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azure logic apps">
            <a:extLst>
              <a:ext uri="{FF2B5EF4-FFF2-40B4-BE49-F238E27FC236}">
                <a16:creationId xmlns:a16="http://schemas.microsoft.com/office/drawing/2014/main" id="{295EF5D3-0172-4C11-B12C-57A8CF5A9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75642" y="2505373"/>
            <a:ext cx="2042483" cy="15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17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B552E5-3754-46B5-950A-DE55886F47C9}"/>
              </a:ext>
            </a:extLst>
          </p:cNvPr>
          <p:cNvSpPr/>
          <p:nvPr/>
        </p:nvSpPr>
        <p:spPr bwMode="auto">
          <a:xfrm>
            <a:off x="884" y="2082705"/>
            <a:ext cx="3706824" cy="2897826"/>
          </a:xfrm>
          <a:prstGeom prst="rect">
            <a:avLst/>
          </a:prstGeom>
          <a:solidFill>
            <a:srgbClr val="D9D9D9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Freeform 95"/>
          <p:cNvSpPr>
            <a:spLocks/>
          </p:cNvSpPr>
          <p:nvPr/>
        </p:nvSpPr>
        <p:spPr bwMode="auto">
          <a:xfrm flipH="1">
            <a:off x="-366401" y="4157288"/>
            <a:ext cx="4046671" cy="2627990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/>
        </p:spPr>
        <p:txBody>
          <a:bodyPr vert="horz" wrap="square" lIns="91375" tIns="45689" rIns="91375" bIns="45689" numCol="1" anchor="t" anchorCtr="0" compatLnSpc="1">
            <a:prstTxWarp prst="textNoShape">
              <a:avLst/>
            </a:prstTxWarp>
          </a:bodyPr>
          <a:lstStyle/>
          <a:p>
            <a:pPr defTabSz="913639">
              <a:defRPr/>
            </a:pPr>
            <a:endParaRPr lang="en-US" sz="1568" kern="0" dirty="0">
              <a:solidFill>
                <a:srgbClr val="505050">
                  <a:lumMod val="95000"/>
                </a:srgbClr>
              </a:solidFill>
              <a:latin typeface="Segoe U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34279" y="4982946"/>
            <a:ext cx="5000434" cy="110768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</p:spPr>
        <p:txBody>
          <a:bodyPr vert="horz" wrap="square" lIns="457070" tIns="274242" rIns="365656" bIns="274242" rtlCol="0" anchor="ctr" anchorCtr="0">
            <a:noAutofit/>
          </a:bodyPr>
          <a:lstStyle>
            <a:defPPr>
              <a:defRPr lang="en-US"/>
            </a:defPPr>
            <a:lvl1pPr defTabSz="951026">
              <a:lnSpc>
                <a:spcPct val="90000"/>
              </a:lnSpc>
              <a:spcAft>
                <a:spcPts val="400"/>
              </a:spcAft>
              <a:defRPr sz="2000" b="1">
                <a:gradFill>
                  <a:gsLst>
                    <a:gs pos="69912">
                      <a:srgbClr val="FFFFFF"/>
                    </a:gs>
                    <a:gs pos="43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algn="ctr" defTabSz="950661">
              <a:defRPr/>
            </a:pPr>
            <a:r>
              <a:rPr lang="en-US" sz="2800" b="0" kern="0" dirty="0">
                <a:latin typeface="Segoe UI Semibold" panose="020B0702040204020203" pitchFamily="34" charset="0"/>
              </a:rPr>
              <a:t>Serverless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42283" y="4972656"/>
            <a:ext cx="3540040" cy="110768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</p:spPr>
        <p:txBody>
          <a:bodyPr vert="horz" wrap="square" lIns="457070" tIns="274242" rIns="365656" bIns="274242" rtlCol="0" anchor="ctr" anchorCtr="0">
            <a:noAutofit/>
          </a:bodyPr>
          <a:lstStyle>
            <a:defPPr>
              <a:defRPr lang="en-US"/>
            </a:defPPr>
            <a:lvl1pPr defTabSz="951026">
              <a:lnSpc>
                <a:spcPct val="90000"/>
              </a:lnSpc>
              <a:spcAft>
                <a:spcPts val="400"/>
              </a:spcAft>
              <a:defRPr sz="2000" b="1">
                <a:gradFill>
                  <a:gsLst>
                    <a:gs pos="69912">
                      <a:srgbClr val="FFFFFF"/>
                    </a:gs>
                    <a:gs pos="43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50661">
              <a:defRPr/>
            </a:pPr>
            <a:r>
              <a:rPr lang="en-US" sz="2800" b="0" kern="0" dirty="0">
                <a:latin typeface="Segoe UI Semibold" panose="020B0702040204020203" pitchFamily="34" charset="0"/>
              </a:rPr>
              <a:t>PaaS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65" y="4982948"/>
            <a:ext cx="3704688" cy="110768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</p:spPr>
        <p:txBody>
          <a:bodyPr vert="horz" wrap="square" lIns="457070" tIns="274242" rIns="365656" bIns="274242" rtlCol="0" anchor="ctr" anchorCtr="0">
            <a:noAutofit/>
          </a:bodyPr>
          <a:lstStyle>
            <a:defPPr>
              <a:defRPr lang="en-US"/>
            </a:defPPr>
            <a:lvl1pPr defTabSz="951026">
              <a:lnSpc>
                <a:spcPct val="90000"/>
              </a:lnSpc>
              <a:spcAft>
                <a:spcPts val="400"/>
              </a:spcAft>
              <a:defRPr sz="2000" b="1">
                <a:gradFill>
                  <a:gsLst>
                    <a:gs pos="69912">
                      <a:srgbClr val="FFFFFF"/>
                    </a:gs>
                    <a:gs pos="43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50661">
              <a:defRPr/>
            </a:pPr>
            <a:r>
              <a:rPr lang="en-US" sz="2800" b="0" kern="0" dirty="0">
                <a:latin typeface="Segoe UI Semibold" panose="020B0702040204020203" pitchFamily="34" charset="0"/>
              </a:rPr>
              <a:t>IaaS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3740652" y="2072414"/>
            <a:ext cx="0" cy="4016864"/>
          </a:xfrm>
          <a:prstGeom prst="line">
            <a:avLst/>
          </a:prstGeom>
          <a:ln w="28575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sk top"/>
          <p:cNvSpPr/>
          <p:nvPr/>
        </p:nvSpPr>
        <p:spPr bwMode="auto">
          <a:xfrm>
            <a:off x="1764" y="993"/>
            <a:ext cx="12562167" cy="1210919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2" y="295733"/>
            <a:ext cx="11887878" cy="9174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Compute Options</a:t>
            </a:r>
          </a:p>
        </p:txBody>
      </p:sp>
      <p:pic>
        <p:nvPicPr>
          <p:cNvPr id="2050" name="Picture 2" descr="Image result for Azure VM">
            <a:extLst>
              <a:ext uri="{FF2B5EF4-FFF2-40B4-BE49-F238E27FC236}">
                <a16:creationId xmlns:a16="http://schemas.microsoft.com/office/drawing/2014/main" id="{65A671F8-F586-4014-AA08-6EA40AF0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9" y="2189928"/>
            <a:ext cx="1219253" cy="121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zure container services">
            <a:extLst>
              <a:ext uri="{FF2B5EF4-FFF2-40B4-BE49-F238E27FC236}">
                <a16:creationId xmlns:a16="http://schemas.microsoft.com/office/drawing/2014/main" id="{7DC2D3F4-001E-4619-9683-F7895919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57" y="2511362"/>
            <a:ext cx="1591815" cy="147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BC353C-22A2-4886-9039-84FE95DAEA9B}"/>
              </a:ext>
            </a:extLst>
          </p:cNvPr>
          <p:cNvSpPr/>
          <p:nvPr/>
        </p:nvSpPr>
        <p:spPr bwMode="auto">
          <a:xfrm>
            <a:off x="3769720" y="2072709"/>
            <a:ext cx="3499139" cy="2897826"/>
          </a:xfrm>
          <a:prstGeom prst="rect">
            <a:avLst/>
          </a:prstGeom>
          <a:solidFill>
            <a:srgbClr val="D9D9D9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951ADA-81C6-4A61-B743-CF440A6060E0}"/>
              </a:ext>
            </a:extLst>
          </p:cNvPr>
          <p:cNvSpPr/>
          <p:nvPr/>
        </p:nvSpPr>
        <p:spPr bwMode="auto">
          <a:xfrm>
            <a:off x="7434279" y="2082072"/>
            <a:ext cx="4979968" cy="2897826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2056" name="Picture 8" descr="Image result for azure service fabric">
            <a:extLst>
              <a:ext uri="{FF2B5EF4-FFF2-40B4-BE49-F238E27FC236}">
                <a16:creationId xmlns:a16="http://schemas.microsoft.com/office/drawing/2014/main" id="{957793CC-6395-4D71-8F16-C6EB5ACF1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5268" y="2145161"/>
            <a:ext cx="1164722" cy="114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zure batch">
            <a:extLst>
              <a:ext uri="{FF2B5EF4-FFF2-40B4-BE49-F238E27FC236}">
                <a16:creationId xmlns:a16="http://schemas.microsoft.com/office/drawing/2014/main" id="{D04BF7C4-2E81-4C41-A561-4DEB8D61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09" y="2275329"/>
            <a:ext cx="1220855" cy="122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app service">
            <a:extLst>
              <a:ext uri="{FF2B5EF4-FFF2-40B4-BE49-F238E27FC236}">
                <a16:creationId xmlns:a16="http://schemas.microsoft.com/office/drawing/2014/main" id="{A1B216AB-F64C-4D35-BD27-44F61C0C8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6688" y="3177500"/>
            <a:ext cx="1041277" cy="104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azure logic apps">
            <a:extLst>
              <a:ext uri="{FF2B5EF4-FFF2-40B4-BE49-F238E27FC236}">
                <a16:creationId xmlns:a16="http://schemas.microsoft.com/office/drawing/2014/main" id="{295EF5D3-0172-4C11-B12C-57A8CF5A9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40662" y="3250526"/>
            <a:ext cx="2020267" cy="154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AF1E9D81-C062-40E9-AE71-26E1C99D8D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3548" y="2166610"/>
            <a:ext cx="2145317" cy="1893176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805FCAB0-4C11-45D4-81B4-B5E9C3D201AA}"/>
              </a:ext>
            </a:extLst>
          </p:cNvPr>
          <p:cNvSpPr/>
          <p:nvPr/>
        </p:nvSpPr>
        <p:spPr bwMode="auto">
          <a:xfrm>
            <a:off x="8756206" y="0"/>
            <a:ext cx="3894367" cy="2442017"/>
          </a:xfrm>
          <a:prstGeom prst="cloud">
            <a:avLst/>
          </a:prstGeom>
          <a:solidFill>
            <a:srgbClr val="00488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Productivity 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BBE922F-BE54-4129-B7EF-69EBD5E9B84E}"/>
              </a:ext>
            </a:extLst>
          </p:cNvPr>
          <p:cNvSpPr/>
          <p:nvPr/>
        </p:nvSpPr>
        <p:spPr bwMode="auto">
          <a:xfrm>
            <a:off x="272432" y="4492480"/>
            <a:ext cx="3863624" cy="2440710"/>
          </a:xfrm>
          <a:prstGeom prst="cloud">
            <a:avLst/>
          </a:prstGeom>
          <a:solidFill>
            <a:srgbClr val="32145A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Control </a:t>
            </a:r>
          </a:p>
        </p:txBody>
      </p:sp>
    </p:spTree>
    <p:extLst>
      <p:ext uri="{BB962C8B-B14F-4D97-AF65-F5344CB8AC3E}">
        <p14:creationId xmlns:p14="http://schemas.microsoft.com/office/powerpoint/2010/main" val="23702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Serverless application platform components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340911" y="1582872"/>
            <a:ext cx="8635913" cy="4787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274203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5652AA-13F9-4707-A9C6-B55726FC4687}"/>
              </a:ext>
            </a:extLst>
          </p:cNvPr>
          <p:cNvGrpSpPr/>
          <p:nvPr/>
        </p:nvGrpSpPr>
        <p:grpSpPr>
          <a:xfrm>
            <a:off x="6275984" y="2399647"/>
            <a:ext cx="2793361" cy="2010741"/>
            <a:chOff x="6265951" y="2389036"/>
            <a:chExt cx="2794153" cy="201131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265951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9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6265951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3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8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Design workflows and orchestrate processes</a:t>
              </a:r>
              <a:endParaRPr lang="en-US" sz="159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76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76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76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1984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1984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1984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78" name="Rectangle 77"/>
          <p:cNvSpPr/>
          <p:nvPr/>
        </p:nvSpPr>
        <p:spPr bwMode="auto">
          <a:xfrm>
            <a:off x="9118551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Analytics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3437673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Database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4857892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Storage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98331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IoT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278112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Security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D5E2BC-A87B-4F7C-9EF9-0B3E30EDCC8F}"/>
              </a:ext>
            </a:extLst>
          </p:cNvPr>
          <p:cNvSpPr/>
          <p:nvPr/>
        </p:nvSpPr>
        <p:spPr bwMode="auto">
          <a:xfrm>
            <a:off x="10538770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Intelligence</a:t>
            </a:r>
          </a:p>
        </p:txBody>
      </p:sp>
      <p:pic>
        <p:nvPicPr>
          <p:cNvPr id="26" name="Picture 2" descr="Image result for azure cosmos db icon">
            <a:hlinkClick r:id="rId3"/>
            <a:extLst>
              <a:ext uri="{FF2B5EF4-FFF2-40B4-BE49-F238E27FC236}">
                <a16:creationId xmlns:a16="http://schemas.microsoft.com/office/drawing/2014/main" id="{B4E57D9A-AA17-47D4-935A-F80D2339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10" y="5692653"/>
            <a:ext cx="813467" cy="4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hlinkClick r:id="rId6"/>
            <a:extLst>
              <a:ext uri="{FF2B5EF4-FFF2-40B4-BE49-F238E27FC236}">
                <a16:creationId xmlns:a16="http://schemas.microsoft.com/office/drawing/2014/main" id="{22D9BFE9-5A8F-4B96-A733-55D9CDA4881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5286408" y="5692653"/>
            <a:ext cx="489792" cy="424620"/>
          </a:xfrm>
          <a:prstGeom prst="rect">
            <a:avLst/>
          </a:prstGeom>
        </p:spPr>
      </p:pic>
      <p:pic>
        <p:nvPicPr>
          <p:cNvPr id="32" name="Picture 6" descr="Related image">
            <a:hlinkClick r:id="rId8"/>
            <a:extLst>
              <a:ext uri="{FF2B5EF4-FFF2-40B4-BE49-F238E27FC236}">
                <a16:creationId xmlns:a16="http://schemas.microsoft.com/office/drawing/2014/main" id="{C3312916-C0B8-4839-85BB-62C440F3B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29318" y="5716459"/>
            <a:ext cx="565728" cy="38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stream analytics icon">
            <a:hlinkClick r:id="rId10"/>
            <a:extLst>
              <a:ext uri="{FF2B5EF4-FFF2-40B4-BE49-F238E27FC236}">
                <a16:creationId xmlns:a16="http://schemas.microsoft.com/office/drawing/2014/main" id="{FF9A9356-9504-45FE-853D-229892799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b="7991"/>
          <a:stretch/>
        </p:blipFill>
        <p:spPr bwMode="auto">
          <a:xfrm>
            <a:off x="9518159" y="5668807"/>
            <a:ext cx="547608" cy="4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zure IoT icon">
            <a:hlinkClick r:id="rId12"/>
            <a:extLst>
              <a:ext uri="{FF2B5EF4-FFF2-40B4-BE49-F238E27FC236}">
                <a16:creationId xmlns:a16="http://schemas.microsoft.com/office/drawing/2014/main" id="{DF1903EA-0F53-405C-BD61-E1383F067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65085" y="5698550"/>
            <a:ext cx="413316" cy="4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zure active directory icon">
            <a:hlinkClick r:id="rId14"/>
            <a:extLst>
              <a:ext uri="{FF2B5EF4-FFF2-40B4-BE49-F238E27FC236}">
                <a16:creationId xmlns:a16="http://schemas.microsoft.com/office/drawing/2014/main" id="{AD844650-CF5F-47A0-93CA-0DACD0DD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02" y="5679843"/>
            <a:ext cx="453241" cy="4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 bwMode="auto">
          <a:xfrm>
            <a:off x="467391" y="1582872"/>
            <a:ext cx="2638675" cy="4787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274203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Development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1720" y="3946072"/>
            <a:ext cx="2367288" cy="7587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Local Development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601720" y="4726013"/>
            <a:ext cx="2367288" cy="7587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Monitoring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601721" y="2389348"/>
            <a:ext cx="2370015" cy="75494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IDE support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601720" y="3168541"/>
            <a:ext cx="2367288" cy="7587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Integrated DevOps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E6D62AC-4DD7-48DB-85B1-19777ED47C42}"/>
              </a:ext>
            </a:extLst>
          </p:cNvPr>
          <p:cNvSpPr/>
          <p:nvPr/>
        </p:nvSpPr>
        <p:spPr bwMode="auto">
          <a:xfrm>
            <a:off x="601720" y="5505956"/>
            <a:ext cx="2367288" cy="7587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Visual Debug History</a:t>
            </a:r>
          </a:p>
        </p:txBody>
      </p:sp>
      <p:sp>
        <p:nvSpPr>
          <p:cNvPr id="67" name="Freeform 33"/>
          <p:cNvSpPr>
            <a:spLocks noEditPoints="1"/>
          </p:cNvSpPr>
          <p:nvPr/>
        </p:nvSpPr>
        <p:spPr bwMode="auto">
          <a:xfrm>
            <a:off x="829420" y="4159583"/>
            <a:ext cx="367846" cy="331718"/>
          </a:xfrm>
          <a:custGeom>
            <a:avLst/>
            <a:gdLst>
              <a:gd name="T0" fmla="*/ 110 w 236"/>
              <a:gd name="T1" fmla="*/ 0 h 204"/>
              <a:gd name="T2" fmla="*/ 110 w 236"/>
              <a:gd name="T3" fmla="*/ 51 h 204"/>
              <a:gd name="T4" fmla="*/ 0 w 236"/>
              <a:gd name="T5" fmla="*/ 51 h 204"/>
              <a:gd name="T6" fmla="*/ 0 w 236"/>
              <a:gd name="T7" fmla="*/ 60 h 204"/>
              <a:gd name="T8" fmla="*/ 0 w 236"/>
              <a:gd name="T9" fmla="*/ 170 h 204"/>
              <a:gd name="T10" fmla="*/ 84 w 236"/>
              <a:gd name="T11" fmla="*/ 170 h 204"/>
              <a:gd name="T12" fmla="*/ 84 w 236"/>
              <a:gd name="T13" fmla="*/ 187 h 204"/>
              <a:gd name="T14" fmla="*/ 51 w 236"/>
              <a:gd name="T15" fmla="*/ 187 h 204"/>
              <a:gd name="T16" fmla="*/ 51 w 236"/>
              <a:gd name="T17" fmla="*/ 204 h 204"/>
              <a:gd name="T18" fmla="*/ 236 w 236"/>
              <a:gd name="T19" fmla="*/ 204 h 204"/>
              <a:gd name="T20" fmla="*/ 236 w 236"/>
              <a:gd name="T21" fmla="*/ 0 h 204"/>
              <a:gd name="T22" fmla="*/ 110 w 236"/>
              <a:gd name="T23" fmla="*/ 0 h 204"/>
              <a:gd name="T24" fmla="*/ 126 w 236"/>
              <a:gd name="T25" fmla="*/ 17 h 204"/>
              <a:gd name="T26" fmla="*/ 219 w 236"/>
              <a:gd name="T27" fmla="*/ 17 h 204"/>
              <a:gd name="T28" fmla="*/ 219 w 236"/>
              <a:gd name="T29" fmla="*/ 68 h 204"/>
              <a:gd name="T30" fmla="*/ 177 w 236"/>
              <a:gd name="T31" fmla="*/ 68 h 204"/>
              <a:gd name="T32" fmla="*/ 177 w 236"/>
              <a:gd name="T33" fmla="*/ 51 h 204"/>
              <a:gd name="T34" fmla="*/ 126 w 236"/>
              <a:gd name="T35" fmla="*/ 51 h 204"/>
              <a:gd name="T36" fmla="*/ 126 w 236"/>
              <a:gd name="T37" fmla="*/ 17 h 204"/>
              <a:gd name="T38" fmla="*/ 177 w 236"/>
              <a:gd name="T39" fmla="*/ 85 h 204"/>
              <a:gd name="T40" fmla="*/ 219 w 236"/>
              <a:gd name="T41" fmla="*/ 85 h 204"/>
              <a:gd name="T42" fmla="*/ 219 w 236"/>
              <a:gd name="T43" fmla="*/ 119 h 204"/>
              <a:gd name="T44" fmla="*/ 177 w 236"/>
              <a:gd name="T45" fmla="*/ 119 h 204"/>
              <a:gd name="T46" fmla="*/ 177 w 236"/>
              <a:gd name="T47" fmla="*/ 85 h 204"/>
              <a:gd name="T48" fmla="*/ 17 w 236"/>
              <a:gd name="T49" fmla="*/ 68 h 204"/>
              <a:gd name="T50" fmla="*/ 160 w 236"/>
              <a:gd name="T51" fmla="*/ 68 h 204"/>
              <a:gd name="T52" fmla="*/ 160 w 236"/>
              <a:gd name="T53" fmla="*/ 153 h 204"/>
              <a:gd name="T54" fmla="*/ 17 w 236"/>
              <a:gd name="T55" fmla="*/ 153 h 204"/>
              <a:gd name="T56" fmla="*/ 17 w 236"/>
              <a:gd name="T57" fmla="*/ 68 h 204"/>
              <a:gd name="T58" fmla="*/ 101 w 236"/>
              <a:gd name="T59" fmla="*/ 187 h 204"/>
              <a:gd name="T60" fmla="*/ 101 w 236"/>
              <a:gd name="T61" fmla="*/ 170 h 204"/>
              <a:gd name="T62" fmla="*/ 177 w 236"/>
              <a:gd name="T63" fmla="*/ 170 h 204"/>
              <a:gd name="T64" fmla="*/ 177 w 236"/>
              <a:gd name="T65" fmla="*/ 136 h 204"/>
              <a:gd name="T66" fmla="*/ 219 w 236"/>
              <a:gd name="T67" fmla="*/ 136 h 204"/>
              <a:gd name="T68" fmla="*/ 219 w 236"/>
              <a:gd name="T69" fmla="*/ 187 h 204"/>
              <a:gd name="T70" fmla="*/ 101 w 236"/>
              <a:gd name="T71" fmla="*/ 187 h 204"/>
              <a:gd name="T72" fmla="*/ 202 w 236"/>
              <a:gd name="T73" fmla="*/ 51 h 204"/>
              <a:gd name="T74" fmla="*/ 185 w 236"/>
              <a:gd name="T75" fmla="*/ 51 h 204"/>
              <a:gd name="T76" fmla="*/ 185 w 236"/>
              <a:gd name="T77" fmla="*/ 34 h 204"/>
              <a:gd name="T78" fmla="*/ 202 w 236"/>
              <a:gd name="T79" fmla="*/ 34 h 204"/>
              <a:gd name="T80" fmla="*/ 202 w 236"/>
              <a:gd name="T81" fmla="*/ 51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6" h="204">
                <a:moveTo>
                  <a:pt x="110" y="0"/>
                </a:moveTo>
                <a:lnTo>
                  <a:pt x="110" y="51"/>
                </a:lnTo>
                <a:lnTo>
                  <a:pt x="0" y="51"/>
                </a:lnTo>
                <a:lnTo>
                  <a:pt x="0" y="60"/>
                </a:lnTo>
                <a:lnTo>
                  <a:pt x="0" y="170"/>
                </a:lnTo>
                <a:lnTo>
                  <a:pt x="84" y="170"/>
                </a:lnTo>
                <a:lnTo>
                  <a:pt x="84" y="187"/>
                </a:lnTo>
                <a:lnTo>
                  <a:pt x="51" y="187"/>
                </a:lnTo>
                <a:lnTo>
                  <a:pt x="51" y="204"/>
                </a:lnTo>
                <a:lnTo>
                  <a:pt x="236" y="204"/>
                </a:lnTo>
                <a:lnTo>
                  <a:pt x="236" y="0"/>
                </a:lnTo>
                <a:lnTo>
                  <a:pt x="110" y="0"/>
                </a:lnTo>
                <a:close/>
                <a:moveTo>
                  <a:pt x="126" y="17"/>
                </a:moveTo>
                <a:lnTo>
                  <a:pt x="219" y="17"/>
                </a:lnTo>
                <a:lnTo>
                  <a:pt x="219" y="68"/>
                </a:lnTo>
                <a:lnTo>
                  <a:pt x="177" y="68"/>
                </a:lnTo>
                <a:lnTo>
                  <a:pt x="177" y="51"/>
                </a:lnTo>
                <a:lnTo>
                  <a:pt x="126" y="51"/>
                </a:lnTo>
                <a:lnTo>
                  <a:pt x="126" y="17"/>
                </a:lnTo>
                <a:close/>
                <a:moveTo>
                  <a:pt x="177" y="85"/>
                </a:moveTo>
                <a:lnTo>
                  <a:pt x="219" y="85"/>
                </a:lnTo>
                <a:lnTo>
                  <a:pt x="219" y="119"/>
                </a:lnTo>
                <a:lnTo>
                  <a:pt x="177" y="119"/>
                </a:lnTo>
                <a:lnTo>
                  <a:pt x="177" y="85"/>
                </a:lnTo>
                <a:close/>
                <a:moveTo>
                  <a:pt x="17" y="68"/>
                </a:moveTo>
                <a:lnTo>
                  <a:pt x="160" y="68"/>
                </a:lnTo>
                <a:lnTo>
                  <a:pt x="160" y="153"/>
                </a:lnTo>
                <a:lnTo>
                  <a:pt x="17" y="153"/>
                </a:lnTo>
                <a:lnTo>
                  <a:pt x="17" y="68"/>
                </a:lnTo>
                <a:close/>
                <a:moveTo>
                  <a:pt x="101" y="187"/>
                </a:moveTo>
                <a:lnTo>
                  <a:pt x="101" y="170"/>
                </a:lnTo>
                <a:lnTo>
                  <a:pt x="177" y="170"/>
                </a:lnTo>
                <a:lnTo>
                  <a:pt x="177" y="136"/>
                </a:lnTo>
                <a:lnTo>
                  <a:pt x="219" y="136"/>
                </a:lnTo>
                <a:lnTo>
                  <a:pt x="219" y="187"/>
                </a:lnTo>
                <a:lnTo>
                  <a:pt x="101" y="187"/>
                </a:lnTo>
                <a:close/>
                <a:moveTo>
                  <a:pt x="202" y="51"/>
                </a:moveTo>
                <a:lnTo>
                  <a:pt x="185" y="51"/>
                </a:lnTo>
                <a:lnTo>
                  <a:pt x="185" y="34"/>
                </a:lnTo>
                <a:lnTo>
                  <a:pt x="202" y="34"/>
                </a:lnTo>
                <a:lnTo>
                  <a:pt x="202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198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17" name="Freeform 41"/>
          <p:cNvSpPr>
            <a:spLocks noEditPoints="1"/>
          </p:cNvSpPr>
          <p:nvPr/>
        </p:nvSpPr>
        <p:spPr bwMode="auto">
          <a:xfrm>
            <a:off x="806921" y="4879959"/>
            <a:ext cx="412843" cy="441308"/>
          </a:xfrm>
          <a:custGeom>
            <a:avLst/>
            <a:gdLst>
              <a:gd name="T0" fmla="*/ 56 w 104"/>
              <a:gd name="T1" fmla="*/ 104 h 104"/>
              <a:gd name="T2" fmla="*/ 56 w 104"/>
              <a:gd name="T3" fmla="*/ 88 h 104"/>
              <a:gd name="T4" fmla="*/ 88 w 104"/>
              <a:gd name="T5" fmla="*/ 56 h 104"/>
              <a:gd name="T6" fmla="*/ 104 w 104"/>
              <a:gd name="T7" fmla="*/ 56 h 104"/>
              <a:gd name="T8" fmla="*/ 104 w 104"/>
              <a:gd name="T9" fmla="*/ 48 h 104"/>
              <a:gd name="T10" fmla="*/ 88 w 104"/>
              <a:gd name="T11" fmla="*/ 48 h 104"/>
              <a:gd name="T12" fmla="*/ 56 w 104"/>
              <a:gd name="T13" fmla="*/ 16 h 104"/>
              <a:gd name="T14" fmla="*/ 56 w 104"/>
              <a:gd name="T15" fmla="*/ 0 h 104"/>
              <a:gd name="T16" fmla="*/ 48 w 104"/>
              <a:gd name="T17" fmla="*/ 0 h 104"/>
              <a:gd name="T18" fmla="*/ 48 w 104"/>
              <a:gd name="T19" fmla="*/ 16 h 104"/>
              <a:gd name="T20" fmla="*/ 16 w 104"/>
              <a:gd name="T21" fmla="*/ 48 h 104"/>
              <a:gd name="T22" fmla="*/ 0 w 104"/>
              <a:gd name="T23" fmla="*/ 48 h 104"/>
              <a:gd name="T24" fmla="*/ 0 w 104"/>
              <a:gd name="T25" fmla="*/ 56 h 104"/>
              <a:gd name="T26" fmla="*/ 16 w 104"/>
              <a:gd name="T27" fmla="*/ 56 h 104"/>
              <a:gd name="T28" fmla="*/ 48 w 104"/>
              <a:gd name="T29" fmla="*/ 88 h 104"/>
              <a:gd name="T30" fmla="*/ 48 w 104"/>
              <a:gd name="T31" fmla="*/ 104 h 104"/>
              <a:gd name="T32" fmla="*/ 56 w 104"/>
              <a:gd name="T33" fmla="*/ 104 h 104"/>
              <a:gd name="T34" fmla="*/ 24 w 104"/>
              <a:gd name="T35" fmla="*/ 52 h 104"/>
              <a:gd name="T36" fmla="*/ 52 w 104"/>
              <a:gd name="T37" fmla="*/ 24 h 104"/>
              <a:gd name="T38" fmla="*/ 80 w 104"/>
              <a:gd name="T39" fmla="*/ 52 h 104"/>
              <a:gd name="T40" fmla="*/ 52 w 104"/>
              <a:gd name="T41" fmla="*/ 80 h 104"/>
              <a:gd name="T42" fmla="*/ 24 w 104"/>
              <a:gd name="T43" fmla="*/ 52 h 104"/>
              <a:gd name="T44" fmla="*/ 68 w 104"/>
              <a:gd name="T45" fmla="*/ 52 h 104"/>
              <a:gd name="T46" fmla="*/ 52 w 104"/>
              <a:gd name="T47" fmla="*/ 36 h 104"/>
              <a:gd name="T48" fmla="*/ 36 w 104"/>
              <a:gd name="T49" fmla="*/ 52 h 104"/>
              <a:gd name="T50" fmla="*/ 52 w 104"/>
              <a:gd name="T51" fmla="*/ 68 h 104"/>
              <a:gd name="T52" fmla="*/ 68 w 104"/>
              <a:gd name="T53" fmla="*/ 52 h 104"/>
              <a:gd name="T54" fmla="*/ 44 w 104"/>
              <a:gd name="T55" fmla="*/ 52 h 104"/>
              <a:gd name="T56" fmla="*/ 52 w 104"/>
              <a:gd name="T57" fmla="*/ 44 h 104"/>
              <a:gd name="T58" fmla="*/ 60 w 104"/>
              <a:gd name="T59" fmla="*/ 52 h 104"/>
              <a:gd name="T60" fmla="*/ 52 w 104"/>
              <a:gd name="T61" fmla="*/ 60 h 104"/>
              <a:gd name="T62" fmla="*/ 44 w 104"/>
              <a:gd name="T63" fmla="*/ 5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4" h="104">
                <a:moveTo>
                  <a:pt x="56" y="104"/>
                </a:moveTo>
                <a:cubicBezTo>
                  <a:pt x="56" y="88"/>
                  <a:pt x="56" y="88"/>
                  <a:pt x="56" y="88"/>
                </a:cubicBezTo>
                <a:cubicBezTo>
                  <a:pt x="73" y="86"/>
                  <a:pt x="86" y="73"/>
                  <a:pt x="88" y="56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88" y="48"/>
                  <a:pt x="88" y="48"/>
                  <a:pt x="88" y="48"/>
                </a:cubicBezTo>
                <a:cubicBezTo>
                  <a:pt x="86" y="31"/>
                  <a:pt x="73" y="18"/>
                  <a:pt x="56" y="16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16"/>
                  <a:pt x="48" y="16"/>
                  <a:pt x="48" y="16"/>
                </a:cubicBezTo>
                <a:cubicBezTo>
                  <a:pt x="31" y="18"/>
                  <a:pt x="18" y="31"/>
                  <a:pt x="16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8" y="73"/>
                  <a:pt x="31" y="86"/>
                  <a:pt x="48" y="88"/>
                </a:cubicBezTo>
                <a:cubicBezTo>
                  <a:pt x="48" y="104"/>
                  <a:pt x="48" y="104"/>
                  <a:pt x="48" y="104"/>
                </a:cubicBezTo>
                <a:lnTo>
                  <a:pt x="56" y="104"/>
                </a:lnTo>
                <a:close/>
                <a:moveTo>
                  <a:pt x="24" y="52"/>
                </a:moveTo>
                <a:cubicBezTo>
                  <a:pt x="24" y="37"/>
                  <a:pt x="37" y="24"/>
                  <a:pt x="52" y="24"/>
                </a:cubicBezTo>
                <a:cubicBezTo>
                  <a:pt x="67" y="24"/>
                  <a:pt x="80" y="37"/>
                  <a:pt x="80" y="52"/>
                </a:cubicBezTo>
                <a:cubicBezTo>
                  <a:pt x="80" y="67"/>
                  <a:pt x="67" y="80"/>
                  <a:pt x="52" y="80"/>
                </a:cubicBezTo>
                <a:cubicBezTo>
                  <a:pt x="37" y="80"/>
                  <a:pt x="24" y="67"/>
                  <a:pt x="24" y="52"/>
                </a:cubicBezTo>
                <a:close/>
                <a:moveTo>
                  <a:pt x="68" y="52"/>
                </a:moveTo>
                <a:cubicBezTo>
                  <a:pt x="68" y="43"/>
                  <a:pt x="61" y="36"/>
                  <a:pt x="52" y="36"/>
                </a:cubicBezTo>
                <a:cubicBezTo>
                  <a:pt x="43" y="36"/>
                  <a:pt x="36" y="43"/>
                  <a:pt x="36" y="52"/>
                </a:cubicBezTo>
                <a:cubicBezTo>
                  <a:pt x="36" y="61"/>
                  <a:pt x="43" y="68"/>
                  <a:pt x="52" y="68"/>
                </a:cubicBezTo>
                <a:cubicBezTo>
                  <a:pt x="61" y="68"/>
                  <a:pt x="68" y="61"/>
                  <a:pt x="68" y="52"/>
                </a:cubicBezTo>
                <a:close/>
                <a:moveTo>
                  <a:pt x="44" y="52"/>
                </a:moveTo>
                <a:cubicBezTo>
                  <a:pt x="44" y="48"/>
                  <a:pt x="48" y="44"/>
                  <a:pt x="52" y="44"/>
                </a:cubicBezTo>
                <a:cubicBezTo>
                  <a:pt x="56" y="44"/>
                  <a:pt x="60" y="48"/>
                  <a:pt x="60" y="52"/>
                </a:cubicBezTo>
                <a:cubicBezTo>
                  <a:pt x="60" y="56"/>
                  <a:pt x="56" y="60"/>
                  <a:pt x="52" y="60"/>
                </a:cubicBezTo>
                <a:cubicBezTo>
                  <a:pt x="48" y="60"/>
                  <a:pt x="44" y="56"/>
                  <a:pt x="44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198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6"/>
          <a:srcRect t="24612" b="31602"/>
          <a:stretch/>
        </p:blipFill>
        <p:spPr>
          <a:xfrm>
            <a:off x="550553" y="2579931"/>
            <a:ext cx="925579" cy="373778"/>
          </a:xfrm>
          <a:prstGeom prst="rect">
            <a:avLst/>
          </a:prstGeom>
        </p:spPr>
      </p:pic>
      <p:sp>
        <p:nvSpPr>
          <p:cNvPr id="57" name="arrow_5">
            <a:extLst>
              <a:ext uri="{FF2B5EF4-FFF2-40B4-BE49-F238E27FC236}">
                <a16:creationId xmlns:a16="http://schemas.microsoft.com/office/drawing/2014/main" id="{8C45ED02-1047-45CD-93DC-750BEE1004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49" y="3362353"/>
            <a:ext cx="364188" cy="365656"/>
          </a:xfrm>
          <a:custGeom>
            <a:avLst/>
            <a:gdLst>
              <a:gd name="T0" fmla="*/ 102 w 248"/>
              <a:gd name="T1" fmla="*/ 0 h 249"/>
              <a:gd name="T2" fmla="*/ 176 w 248"/>
              <a:gd name="T3" fmla="*/ 73 h 249"/>
              <a:gd name="T4" fmla="*/ 102 w 248"/>
              <a:gd name="T5" fmla="*/ 147 h 249"/>
              <a:gd name="T6" fmla="*/ 176 w 248"/>
              <a:gd name="T7" fmla="*/ 73 h 249"/>
              <a:gd name="T8" fmla="*/ 0 w 248"/>
              <a:gd name="T9" fmla="*/ 73 h 249"/>
              <a:gd name="T10" fmla="*/ 146 w 248"/>
              <a:gd name="T11" fmla="*/ 103 h 249"/>
              <a:gd name="T12" fmla="*/ 72 w 248"/>
              <a:gd name="T13" fmla="*/ 176 h 249"/>
              <a:gd name="T14" fmla="*/ 146 w 248"/>
              <a:gd name="T15" fmla="*/ 249 h 249"/>
              <a:gd name="T16" fmla="*/ 72 w 248"/>
              <a:gd name="T17" fmla="*/ 176 h 249"/>
              <a:gd name="T18" fmla="*/ 248 w 248"/>
              <a:gd name="T19" fmla="*/ 176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49">
                <a:moveTo>
                  <a:pt x="102" y="0"/>
                </a:moveTo>
                <a:lnTo>
                  <a:pt x="176" y="73"/>
                </a:lnTo>
                <a:lnTo>
                  <a:pt x="102" y="147"/>
                </a:lnTo>
                <a:moveTo>
                  <a:pt x="176" y="73"/>
                </a:moveTo>
                <a:lnTo>
                  <a:pt x="0" y="73"/>
                </a:lnTo>
                <a:moveTo>
                  <a:pt x="146" y="103"/>
                </a:moveTo>
                <a:lnTo>
                  <a:pt x="72" y="176"/>
                </a:lnTo>
                <a:lnTo>
                  <a:pt x="146" y="249"/>
                </a:lnTo>
                <a:moveTo>
                  <a:pt x="72" y="176"/>
                </a:moveTo>
                <a:lnTo>
                  <a:pt x="248" y="176"/>
                </a:lnTo>
              </a:path>
            </a:pathLst>
          </a:custGeom>
          <a:noFill/>
          <a:ln w="28575" cap="sq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75" name="Eye">
            <a:extLst>
              <a:ext uri="{FF2B5EF4-FFF2-40B4-BE49-F238E27FC236}">
                <a16:creationId xmlns:a16="http://schemas.microsoft.com/office/drawing/2014/main" id="{A345FAC2-D06D-47B9-A9D6-D14DFA1C23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7661" y="5787155"/>
            <a:ext cx="411363" cy="227122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noFill/>
          <a:ln w="285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5196E-D5E4-49A3-B071-864CAAE3863B}"/>
              </a:ext>
            </a:extLst>
          </p:cNvPr>
          <p:cNvGrpSpPr/>
          <p:nvPr/>
        </p:nvGrpSpPr>
        <p:grpSpPr>
          <a:xfrm>
            <a:off x="3425451" y="2399647"/>
            <a:ext cx="2793361" cy="2010741"/>
            <a:chOff x="9093048" y="2389036"/>
            <a:chExt cx="2794153" cy="201131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D0958A-B3E2-4B04-A24E-33B887D9AC76}"/>
                </a:ext>
              </a:extLst>
            </p:cNvPr>
            <p:cNvSpPr/>
            <p:nvPr/>
          </p:nvSpPr>
          <p:spPr bwMode="auto">
            <a:xfrm>
              <a:off x="9093048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9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09763F7-6821-40B0-B7AC-FDDC68810CC6}"/>
                </a:ext>
              </a:extLst>
            </p:cNvPr>
            <p:cNvSpPr/>
            <p:nvPr/>
          </p:nvSpPr>
          <p:spPr bwMode="auto">
            <a:xfrm>
              <a:off x="9093048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3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8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Manage all events that can trigger code or logic</a:t>
              </a:r>
              <a:endParaRPr lang="en-US" sz="159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pic>
          <p:nvPicPr>
            <p:cNvPr id="77" name="Picture 14" descr="Image result for azure event grid">
              <a:extLst>
                <a:ext uri="{FF2B5EF4-FFF2-40B4-BE49-F238E27FC236}">
                  <a16:creationId xmlns:a16="http://schemas.microsoft.com/office/drawing/2014/main" id="{D6F6B0FD-D471-4D02-A6BD-65748B515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16" y="2520115"/>
              <a:ext cx="656699" cy="34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D7A6A91-8AEF-44FA-B6FE-3C40FFEA9B3F}"/>
              </a:ext>
            </a:extLst>
          </p:cNvPr>
          <p:cNvGrpSpPr/>
          <p:nvPr/>
        </p:nvGrpSpPr>
        <p:grpSpPr>
          <a:xfrm>
            <a:off x="9126517" y="2399647"/>
            <a:ext cx="2793361" cy="2010741"/>
            <a:chOff x="3436883" y="2389036"/>
            <a:chExt cx="2794153" cy="201131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6CA87FF-784A-4D45-BC6F-90202E1A6172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9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963908D-859E-47FB-8875-B0023036FA7D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3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8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Execute your code based on events you specify</a:t>
              </a:r>
              <a:endParaRPr lang="en-US" sz="159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0BB7A18-A4D8-4715-B2FF-2A3873F68BDA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30C93AC4-7FE8-4FB9-B1C7-4BA5B24D15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1984">
                  <a:defRPr/>
                </a:pPr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C72BFD4-65BC-44C1-88F1-F0D19D943467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C4B5603-DE5C-4520-B806-7F961E992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97D91688-7AAB-4BF4-BC4D-EE160A1D8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0488DD9-1C06-4339-AAD2-35369D6F752E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019AEA0-97EF-4EBF-9D51-BF6FBB32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E07DF6C4-6018-4BE4-A325-072E0F460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3165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833748" y="0"/>
            <a:ext cx="7587685" cy="700047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766" y="992"/>
            <a:ext cx="4845263" cy="7000476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Connect  anything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6325" y="2126052"/>
            <a:ext cx="4570703" cy="4284784"/>
          </a:xfrm>
        </p:spPr>
        <p:txBody>
          <a:bodyPr/>
          <a:lstStyle/>
          <a:p>
            <a:pPr marL="342768" indent="-342768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mission-critical, complex integration scenarios with  ease </a:t>
            </a:r>
          </a:p>
          <a:p>
            <a:pPr marL="342768" indent="-342768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 on-premises, hybrid </a:t>
            </a:r>
            <a:b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 cloud applications </a:t>
            </a:r>
          </a:p>
          <a:p>
            <a:pPr marL="342768" indent="-342768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Position for the future with </a:t>
            </a:r>
            <a:b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 centric connectivity</a:t>
            </a:r>
          </a:p>
          <a:p>
            <a:pPr marL="342768" indent="-342768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Easily connect custom </a:t>
            </a:r>
            <a:b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on-premises applications </a:t>
            </a:r>
            <a:b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the cloud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8065442" y="3109660"/>
            <a:ext cx="1692198" cy="1536515"/>
            <a:chOff x="7649759" y="2836864"/>
            <a:chExt cx="1692678" cy="1536953"/>
          </a:xfrm>
        </p:grpSpPr>
        <p:sp>
          <p:nvSpPr>
            <p:cNvPr id="30" name="TextBox 29"/>
            <p:cNvSpPr txBox="1"/>
            <p:nvPr/>
          </p:nvSpPr>
          <p:spPr>
            <a:xfrm>
              <a:off x="7649759" y="3978709"/>
              <a:ext cx="1692678" cy="3951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98" kern="0" dirty="0">
                  <a:gradFill>
                    <a:gsLst>
                      <a:gs pos="2917">
                        <a:srgbClr val="F8F8F8">
                          <a:lumMod val="50000"/>
                        </a:srgbClr>
                      </a:gs>
                      <a:gs pos="30000">
                        <a:srgbClr val="F8F8F8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  <a:t>On premises data gateway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8496193" y="2836864"/>
              <a:ext cx="0" cy="534986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39" name="Freeform 128"/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chemeClr val="accent2"/>
                </a:solidFill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2"/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ln w="41275">
                <a:solidFill>
                  <a:schemeClr val="accent2"/>
                </a:solidFill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6226309" y="4730036"/>
            <a:ext cx="3303766" cy="1944724"/>
            <a:chOff x="5695889" y="4370558"/>
            <a:chExt cx="3239739" cy="1907036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/>
            <a:srcRect l="75249" t="9568" r="15702" b="81289"/>
            <a:stretch/>
          </p:blipFill>
          <p:spPr>
            <a:xfrm>
              <a:off x="7033801" y="5164972"/>
              <a:ext cx="522914" cy="634968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6669838" y="5794166"/>
              <a:ext cx="1221281" cy="48342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2828" tIns="146262" rIns="182828" bIns="146262" rtlCol="0">
              <a:spAutoFit/>
            </a:bodyPr>
            <a:lstStyle/>
            <a:p>
              <a:pPr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98" kern="0" dirty="0">
                  <a:gradFill>
                    <a:gsLst>
                      <a:gs pos="2917">
                        <a:srgbClr val="F8F8F8">
                          <a:lumMod val="50000"/>
                        </a:srgbClr>
                      </a:gs>
                      <a:gs pos="30000">
                        <a:srgbClr val="F8F8F8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  <a:t>SQL Server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7848701" y="4474829"/>
              <a:ext cx="498764" cy="22410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8436864" y="4474829"/>
              <a:ext cx="498764" cy="22410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8329177" y="4370558"/>
              <a:ext cx="0" cy="840963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31" idx="3"/>
            </p:cNvCxnSpPr>
            <p:nvPr/>
          </p:nvCxnSpPr>
          <p:spPr>
            <a:xfrm>
              <a:off x="7246788" y="4584021"/>
              <a:ext cx="1100677" cy="286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695889" y="4598093"/>
              <a:ext cx="0" cy="627497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214975" y="4584023"/>
              <a:ext cx="0" cy="627497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30493" y="5308039"/>
              <a:ext cx="385775" cy="385775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8855691" y="4947718"/>
            <a:ext cx="3415837" cy="1605205"/>
            <a:chOff x="8440231" y="4675445"/>
            <a:chExt cx="3416806" cy="1605660"/>
          </a:xfrm>
        </p:grpSpPr>
        <p:sp>
          <p:nvSpPr>
            <p:cNvPr id="72" name="TextBox 71"/>
            <p:cNvSpPr txBox="1"/>
            <p:nvPr/>
          </p:nvSpPr>
          <p:spPr>
            <a:xfrm>
              <a:off x="10490258" y="5911252"/>
              <a:ext cx="461713" cy="282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F8F8F8">
                          <a:lumMod val="50000"/>
                        </a:srgbClr>
                      </a:gs>
                      <a:gs pos="30000">
                        <a:srgbClr val="F8F8F8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  <a:t>BizTalk</a:t>
              </a:r>
              <a:br>
                <a:rPr lang="en-US" sz="1000" kern="0" dirty="0">
                  <a:gradFill>
                    <a:gsLst>
                      <a:gs pos="2917">
                        <a:srgbClr val="F8F8F8">
                          <a:lumMod val="50000"/>
                        </a:srgbClr>
                      </a:gs>
                      <a:gs pos="30000">
                        <a:srgbClr val="F8F8F8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000" kern="0" dirty="0">
                  <a:gradFill>
                    <a:gsLst>
                      <a:gs pos="2917">
                        <a:srgbClr val="F8F8F8">
                          <a:lumMod val="50000"/>
                        </a:srgbClr>
                      </a:gs>
                      <a:gs pos="30000">
                        <a:srgbClr val="F8F8F8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  <a:t>Server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8440231" y="4675445"/>
              <a:ext cx="3416806" cy="1605660"/>
              <a:chOff x="8440231" y="4675445"/>
              <a:chExt cx="3416806" cy="160566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478961" y="5321300"/>
                <a:ext cx="2378076" cy="959805"/>
                <a:chOff x="9418637" y="4908550"/>
                <a:chExt cx="2378076" cy="959805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35057" y="4999293"/>
                  <a:ext cx="437706" cy="223128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09423" y="5659020"/>
                  <a:ext cx="583656" cy="82751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36698" y="5636481"/>
                  <a:ext cx="597320" cy="150544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96024" y="5079455"/>
                  <a:ext cx="603851" cy="93762"/>
                </a:xfrm>
                <a:prstGeom prst="rect">
                  <a:avLst/>
                </a:prstGeom>
              </p:spPr>
            </p:pic>
            <p:grpSp>
              <p:nvGrpSpPr>
                <p:cNvPr id="54" name="Group 53"/>
                <p:cNvGrpSpPr/>
                <p:nvPr/>
              </p:nvGrpSpPr>
              <p:grpSpPr>
                <a:xfrm>
                  <a:off x="10176085" y="5139169"/>
                  <a:ext cx="200019" cy="539806"/>
                  <a:chOff x="7258847" y="5219926"/>
                  <a:chExt cx="665292" cy="979277"/>
                </a:xfrm>
              </p:grpSpPr>
              <p:cxnSp>
                <p:nvCxnSpPr>
                  <p:cNvPr id="35" name="Straight Connector 34"/>
                  <p:cNvCxnSpPr/>
                  <p:nvPr/>
                </p:nvCxnSpPr>
                <p:spPr>
                  <a:xfrm>
                    <a:off x="7258847" y="5219926"/>
                    <a:ext cx="665292" cy="334736"/>
                  </a:xfrm>
                  <a:prstGeom prst="line">
                    <a:avLst/>
                  </a:prstGeom>
                  <a:ln w="31750">
                    <a:solidFill>
                      <a:schemeClr val="bg1">
                        <a:lumMod val="85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/>
                  <p:cNvCxnSpPr/>
                  <p:nvPr/>
                </p:nvCxnSpPr>
                <p:spPr>
                  <a:xfrm flipV="1">
                    <a:off x="7305696" y="5877384"/>
                    <a:ext cx="616122" cy="321819"/>
                  </a:xfrm>
                  <a:prstGeom prst="line">
                    <a:avLst/>
                  </a:prstGeom>
                  <a:ln w="31750">
                    <a:solidFill>
                      <a:schemeClr val="bg1">
                        <a:lumMod val="85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Rectangle 10"/>
                <p:cNvSpPr/>
                <p:nvPr/>
              </p:nvSpPr>
              <p:spPr bwMode="auto">
                <a:xfrm>
                  <a:off x="9418637" y="4908550"/>
                  <a:ext cx="2378076" cy="959805"/>
                </a:xfrm>
                <a:prstGeom prst="rect">
                  <a:avLst/>
                </a:prstGeom>
                <a:noFill/>
                <a:ln w="22225">
                  <a:solidFill>
                    <a:schemeClr val="tx1">
                      <a:lumMod val="40000"/>
                      <a:lumOff val="60000"/>
                    </a:schemeClr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Freeform 5"/>
                <p:cNvSpPr>
                  <a:spLocks noChangeAspect="1" noEditPoints="1"/>
                </p:cNvSpPr>
                <p:nvPr/>
              </p:nvSpPr>
              <p:spPr bwMode="auto">
                <a:xfrm>
                  <a:off x="10517646" y="5100421"/>
                  <a:ext cx="192210" cy="359682"/>
                </a:xfrm>
                <a:custGeom>
                  <a:avLst/>
                  <a:gdLst>
                    <a:gd name="T0" fmla="*/ 77 w 83"/>
                    <a:gd name="T1" fmla="*/ 151 h 157"/>
                    <a:gd name="T2" fmla="*/ 6 w 83"/>
                    <a:gd name="T3" fmla="*/ 6 h 157"/>
                    <a:gd name="T4" fmla="*/ 83 w 83"/>
                    <a:gd name="T5" fmla="*/ 0 h 157"/>
                    <a:gd name="T6" fmla="*/ 6 w 83"/>
                    <a:gd name="T7" fmla="*/ 0 h 157"/>
                    <a:gd name="T8" fmla="*/ 0 w 83"/>
                    <a:gd name="T9" fmla="*/ 6 h 157"/>
                    <a:gd name="T10" fmla="*/ 0 w 83"/>
                    <a:gd name="T11" fmla="*/ 157 h 157"/>
                    <a:gd name="T12" fmla="*/ 77 w 83"/>
                    <a:gd name="T13" fmla="*/ 157 h 157"/>
                    <a:gd name="T14" fmla="*/ 83 w 83"/>
                    <a:gd name="T15" fmla="*/ 151 h 157"/>
                    <a:gd name="T16" fmla="*/ 83 w 83"/>
                    <a:gd name="T17" fmla="*/ 0 h 157"/>
                    <a:gd name="T18" fmla="*/ 15 w 83"/>
                    <a:gd name="T19" fmla="*/ 102 h 157"/>
                    <a:gd name="T20" fmla="*/ 20 w 83"/>
                    <a:gd name="T21" fmla="*/ 102 h 157"/>
                    <a:gd name="T22" fmla="*/ 26 w 83"/>
                    <a:gd name="T23" fmla="*/ 104 h 157"/>
                    <a:gd name="T24" fmla="*/ 26 w 83"/>
                    <a:gd name="T25" fmla="*/ 99 h 157"/>
                    <a:gd name="T26" fmla="*/ 26 w 83"/>
                    <a:gd name="T27" fmla="*/ 104 h 157"/>
                    <a:gd name="T28" fmla="*/ 67 w 83"/>
                    <a:gd name="T29" fmla="*/ 89 h 157"/>
                    <a:gd name="T30" fmla="*/ 15 w 83"/>
                    <a:gd name="T31" fmla="*/ 88 h 157"/>
                    <a:gd name="T32" fmla="*/ 17 w 83"/>
                    <a:gd name="T33" fmla="*/ 79 h 157"/>
                    <a:gd name="T34" fmla="*/ 68 w 83"/>
                    <a:gd name="T35" fmla="*/ 80 h 157"/>
                    <a:gd name="T36" fmla="*/ 68 w 83"/>
                    <a:gd name="T37" fmla="*/ 88 h 157"/>
                    <a:gd name="T38" fmla="*/ 67 w 83"/>
                    <a:gd name="T39" fmla="*/ 74 h 157"/>
                    <a:gd name="T40" fmla="*/ 15 w 83"/>
                    <a:gd name="T41" fmla="*/ 72 h 157"/>
                    <a:gd name="T42" fmla="*/ 17 w 83"/>
                    <a:gd name="T43" fmla="*/ 63 h 157"/>
                    <a:gd name="T44" fmla="*/ 68 w 83"/>
                    <a:gd name="T45" fmla="*/ 64 h 157"/>
                    <a:gd name="T46" fmla="*/ 68 w 83"/>
                    <a:gd name="T47" fmla="*/ 72 h 157"/>
                    <a:gd name="T48" fmla="*/ 67 w 83"/>
                    <a:gd name="T49" fmla="*/ 58 h 157"/>
                    <a:gd name="T50" fmla="*/ 15 w 83"/>
                    <a:gd name="T51" fmla="*/ 57 h 157"/>
                    <a:gd name="T52" fmla="*/ 17 w 83"/>
                    <a:gd name="T53" fmla="*/ 47 h 157"/>
                    <a:gd name="T54" fmla="*/ 68 w 83"/>
                    <a:gd name="T55" fmla="*/ 49 h 157"/>
                    <a:gd name="T56" fmla="*/ 68 w 83"/>
                    <a:gd name="T57" fmla="*/ 57 h 157"/>
                    <a:gd name="T58" fmla="*/ 67 w 83"/>
                    <a:gd name="T59" fmla="*/ 42 h 157"/>
                    <a:gd name="T60" fmla="*/ 15 w 83"/>
                    <a:gd name="T61" fmla="*/ 41 h 157"/>
                    <a:gd name="T62" fmla="*/ 17 w 83"/>
                    <a:gd name="T63" fmla="*/ 31 h 157"/>
                    <a:gd name="T64" fmla="*/ 68 w 83"/>
                    <a:gd name="T65" fmla="*/ 33 h 157"/>
                    <a:gd name="T66" fmla="*/ 68 w 83"/>
                    <a:gd name="T67" fmla="*/ 41 h 157"/>
                    <a:gd name="T68" fmla="*/ 67 w 83"/>
                    <a:gd name="T69" fmla="*/ 27 h 157"/>
                    <a:gd name="T70" fmla="*/ 15 w 83"/>
                    <a:gd name="T71" fmla="*/ 25 h 157"/>
                    <a:gd name="T72" fmla="*/ 17 w 83"/>
                    <a:gd name="T73" fmla="*/ 16 h 157"/>
                    <a:gd name="T74" fmla="*/ 68 w 83"/>
                    <a:gd name="T75" fmla="*/ 17 h 157"/>
                    <a:gd name="T76" fmla="*/ 68 w 83"/>
                    <a:gd name="T77" fmla="*/ 25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3" h="157">
                      <a:moveTo>
                        <a:pt x="77" y="6"/>
                      </a:moveTo>
                      <a:cubicBezTo>
                        <a:pt x="77" y="151"/>
                        <a:pt x="77" y="151"/>
                        <a:pt x="77" y="151"/>
                      </a:cubicBezTo>
                      <a:cubicBezTo>
                        <a:pt x="6" y="151"/>
                        <a:pt x="6" y="151"/>
                        <a:pt x="6" y="151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77" y="6"/>
                        <a:pt x="77" y="6"/>
                        <a:pt x="77" y="6"/>
                      </a:cubicBezTo>
                      <a:moveTo>
                        <a:pt x="83" y="0"/>
                      </a:move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6" y="157"/>
                        <a:pt x="6" y="157"/>
                        <a:pt x="6" y="157"/>
                      </a:cubicBezTo>
                      <a:cubicBezTo>
                        <a:pt x="77" y="157"/>
                        <a:pt x="77" y="157"/>
                        <a:pt x="77" y="157"/>
                      </a:cubicBezTo>
                      <a:cubicBezTo>
                        <a:pt x="83" y="157"/>
                        <a:pt x="83" y="157"/>
                        <a:pt x="83" y="157"/>
                      </a:cubicBezTo>
                      <a:cubicBezTo>
                        <a:pt x="83" y="151"/>
                        <a:pt x="83" y="151"/>
                        <a:pt x="83" y="151"/>
                      </a:cubicBez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3" y="0"/>
                        <a:pt x="83" y="0"/>
                        <a:pt x="83" y="0"/>
                      </a:cubicBezTo>
                      <a:close/>
                      <a:moveTo>
                        <a:pt x="18" y="104"/>
                      </a:moveTo>
                      <a:cubicBezTo>
                        <a:pt x="16" y="104"/>
                        <a:pt x="15" y="103"/>
                        <a:pt x="15" y="102"/>
                      </a:cubicBezTo>
                      <a:cubicBezTo>
                        <a:pt x="15" y="100"/>
                        <a:pt x="16" y="99"/>
                        <a:pt x="18" y="99"/>
                      </a:cubicBezTo>
                      <a:cubicBezTo>
                        <a:pt x="19" y="99"/>
                        <a:pt x="20" y="100"/>
                        <a:pt x="20" y="102"/>
                      </a:cubicBezTo>
                      <a:cubicBezTo>
                        <a:pt x="20" y="103"/>
                        <a:pt x="19" y="104"/>
                        <a:pt x="18" y="104"/>
                      </a:cubicBezTo>
                      <a:close/>
                      <a:moveTo>
                        <a:pt x="26" y="104"/>
                      </a:moveTo>
                      <a:cubicBezTo>
                        <a:pt x="24" y="104"/>
                        <a:pt x="23" y="103"/>
                        <a:pt x="23" y="102"/>
                      </a:cubicBezTo>
                      <a:cubicBezTo>
                        <a:pt x="23" y="100"/>
                        <a:pt x="24" y="99"/>
                        <a:pt x="26" y="99"/>
                      </a:cubicBezTo>
                      <a:cubicBezTo>
                        <a:pt x="27" y="99"/>
                        <a:pt x="28" y="100"/>
                        <a:pt x="28" y="102"/>
                      </a:cubicBezTo>
                      <a:cubicBezTo>
                        <a:pt x="28" y="103"/>
                        <a:pt x="27" y="104"/>
                        <a:pt x="26" y="104"/>
                      </a:cubicBezTo>
                      <a:close/>
                      <a:moveTo>
                        <a:pt x="68" y="88"/>
                      </a:moveTo>
                      <a:cubicBezTo>
                        <a:pt x="68" y="89"/>
                        <a:pt x="67" y="89"/>
                        <a:pt x="67" y="89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6" y="89"/>
                        <a:pt x="15" y="89"/>
                        <a:pt x="15" y="88"/>
                      </a:cubicBezTo>
                      <a:cubicBezTo>
                        <a:pt x="15" y="80"/>
                        <a:pt x="15" y="80"/>
                        <a:pt x="15" y="80"/>
                      </a:cubicBezTo>
                      <a:cubicBezTo>
                        <a:pt x="15" y="79"/>
                        <a:pt x="16" y="79"/>
                        <a:pt x="17" y="79"/>
                      </a:cubicBezTo>
                      <a:cubicBezTo>
                        <a:pt x="67" y="79"/>
                        <a:pt x="67" y="79"/>
                        <a:pt x="67" y="79"/>
                      </a:cubicBezTo>
                      <a:cubicBezTo>
                        <a:pt x="67" y="79"/>
                        <a:pt x="68" y="79"/>
                        <a:pt x="68" y="80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lose/>
                      <a:moveTo>
                        <a:pt x="68" y="72"/>
                      </a:moveTo>
                      <a:cubicBezTo>
                        <a:pt x="68" y="73"/>
                        <a:pt x="67" y="74"/>
                        <a:pt x="67" y="74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6" y="74"/>
                        <a:pt x="15" y="73"/>
                        <a:pt x="15" y="72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5" y="63"/>
                        <a:pt x="16" y="63"/>
                        <a:pt x="17" y="63"/>
                      </a:cubicBezTo>
                      <a:cubicBezTo>
                        <a:pt x="67" y="63"/>
                        <a:pt x="67" y="63"/>
                        <a:pt x="67" y="63"/>
                      </a:cubicBezTo>
                      <a:cubicBezTo>
                        <a:pt x="67" y="63"/>
                        <a:pt x="68" y="63"/>
                        <a:pt x="68" y="64"/>
                      </a:cubicBezTo>
                      <a:cubicBezTo>
                        <a:pt x="68" y="72"/>
                        <a:pt x="68" y="72"/>
                        <a:pt x="68" y="72"/>
                      </a:cubicBezTo>
                      <a:cubicBezTo>
                        <a:pt x="68" y="72"/>
                        <a:pt x="68" y="72"/>
                        <a:pt x="68" y="72"/>
                      </a:cubicBezTo>
                      <a:close/>
                      <a:moveTo>
                        <a:pt x="68" y="57"/>
                      </a:moveTo>
                      <a:cubicBezTo>
                        <a:pt x="68" y="57"/>
                        <a:pt x="67" y="58"/>
                        <a:pt x="67" y="58"/>
                      </a:cubicBezTo>
                      <a:cubicBezTo>
                        <a:pt x="17" y="58"/>
                        <a:pt x="17" y="58"/>
                        <a:pt x="17" y="58"/>
                      </a:cubicBezTo>
                      <a:cubicBezTo>
                        <a:pt x="16" y="58"/>
                        <a:pt x="15" y="57"/>
                        <a:pt x="15" y="57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15" y="48"/>
                        <a:pt x="16" y="47"/>
                        <a:pt x="17" y="47"/>
                      </a:cubicBezTo>
                      <a:cubicBezTo>
                        <a:pt x="67" y="47"/>
                        <a:pt x="67" y="47"/>
                        <a:pt x="67" y="47"/>
                      </a:cubicBezTo>
                      <a:cubicBezTo>
                        <a:pt x="67" y="47"/>
                        <a:pt x="68" y="48"/>
                        <a:pt x="68" y="49"/>
                      </a:cubicBezTo>
                      <a:cubicBezTo>
                        <a:pt x="68" y="57"/>
                        <a:pt x="68" y="57"/>
                        <a:pt x="68" y="57"/>
                      </a:cubicBezTo>
                      <a:cubicBezTo>
                        <a:pt x="68" y="57"/>
                        <a:pt x="68" y="57"/>
                        <a:pt x="68" y="57"/>
                      </a:cubicBezTo>
                      <a:close/>
                      <a:moveTo>
                        <a:pt x="68" y="41"/>
                      </a:moveTo>
                      <a:cubicBezTo>
                        <a:pt x="68" y="42"/>
                        <a:pt x="67" y="42"/>
                        <a:pt x="67" y="42"/>
                      </a:cubicBezTo>
                      <a:cubicBezTo>
                        <a:pt x="17" y="42"/>
                        <a:pt x="17" y="42"/>
                        <a:pt x="17" y="42"/>
                      </a:cubicBezTo>
                      <a:cubicBezTo>
                        <a:pt x="16" y="42"/>
                        <a:pt x="15" y="42"/>
                        <a:pt x="15" y="41"/>
                      </a:cubicBezTo>
                      <a:cubicBezTo>
                        <a:pt x="15" y="33"/>
                        <a:pt x="15" y="33"/>
                        <a:pt x="15" y="33"/>
                      </a:cubicBezTo>
                      <a:cubicBezTo>
                        <a:pt x="15" y="32"/>
                        <a:pt x="16" y="31"/>
                        <a:pt x="17" y="31"/>
                      </a:cubicBezTo>
                      <a:cubicBezTo>
                        <a:pt x="67" y="31"/>
                        <a:pt x="67" y="31"/>
                        <a:pt x="67" y="31"/>
                      </a:cubicBezTo>
                      <a:cubicBezTo>
                        <a:pt x="67" y="31"/>
                        <a:pt x="68" y="32"/>
                        <a:pt x="68" y="33"/>
                      </a:cubicBezTo>
                      <a:cubicBezTo>
                        <a:pt x="68" y="41"/>
                        <a:pt x="68" y="41"/>
                        <a:pt x="68" y="41"/>
                      </a:cubicBezTo>
                      <a:cubicBezTo>
                        <a:pt x="68" y="41"/>
                        <a:pt x="68" y="41"/>
                        <a:pt x="68" y="41"/>
                      </a:cubicBezTo>
                      <a:close/>
                      <a:moveTo>
                        <a:pt x="68" y="25"/>
                      </a:moveTo>
                      <a:cubicBezTo>
                        <a:pt x="68" y="26"/>
                        <a:pt x="67" y="27"/>
                        <a:pt x="67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6" y="27"/>
                        <a:pt x="15" y="26"/>
                        <a:pt x="15" y="25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6"/>
                        <a:pt x="16" y="16"/>
                        <a:pt x="17" y="16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7" y="16"/>
                        <a:pt x="68" y="16"/>
                        <a:pt x="68" y="17"/>
                      </a:cubicBezTo>
                      <a:cubicBezTo>
                        <a:pt x="68" y="25"/>
                        <a:pt x="68" y="25"/>
                        <a:pt x="68" y="25"/>
                      </a:cubicBezTo>
                      <a:cubicBezTo>
                        <a:pt x="68" y="25"/>
                        <a:pt x="68" y="25"/>
                        <a:pt x="68" y="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40"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/>
                  <a:endParaRPr lang="en-US" kern="0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55" name="Group 54"/>
                <p:cNvGrpSpPr/>
                <p:nvPr/>
              </p:nvGrpSpPr>
              <p:grpSpPr>
                <a:xfrm flipH="1">
                  <a:off x="10835114" y="5139169"/>
                  <a:ext cx="200019" cy="539806"/>
                  <a:chOff x="7367040" y="5219926"/>
                  <a:chExt cx="665292" cy="979277"/>
                </a:xfrm>
              </p:grpSpPr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7367040" y="5219926"/>
                    <a:ext cx="665292" cy="334736"/>
                  </a:xfrm>
                  <a:prstGeom prst="line">
                    <a:avLst/>
                  </a:prstGeom>
                  <a:ln w="31750">
                    <a:solidFill>
                      <a:schemeClr val="bg1">
                        <a:lumMod val="85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7413885" y="5877384"/>
                    <a:ext cx="616122" cy="321819"/>
                  </a:xfrm>
                  <a:prstGeom prst="line">
                    <a:avLst/>
                  </a:prstGeom>
                  <a:ln w="31750">
                    <a:solidFill>
                      <a:schemeClr val="bg1">
                        <a:lumMod val="85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1" name="Group 80"/>
              <p:cNvGrpSpPr/>
              <p:nvPr/>
            </p:nvGrpSpPr>
            <p:grpSpPr>
              <a:xfrm>
                <a:off x="8440231" y="4675445"/>
                <a:ext cx="2273806" cy="640080"/>
                <a:chOff x="8440231" y="4675445"/>
                <a:chExt cx="2273806" cy="640080"/>
              </a:xfrm>
            </p:grpSpPr>
            <p:cxnSp>
              <p:nvCxnSpPr>
                <p:cNvPr id="63" name="Straight Connector 62"/>
                <p:cNvCxnSpPr/>
                <p:nvPr/>
              </p:nvCxnSpPr>
              <p:spPr>
                <a:xfrm flipV="1">
                  <a:off x="10698110" y="4675445"/>
                  <a:ext cx="0" cy="640080"/>
                </a:xfrm>
                <a:prstGeom prst="line">
                  <a:avLst/>
                </a:prstGeom>
                <a:ln w="38100">
                  <a:solidFill>
                    <a:schemeClr val="tx1">
                      <a:lumMod val="40000"/>
                      <a:lumOff val="6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8440231" y="4678362"/>
                  <a:ext cx="2273806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40000"/>
                      <a:lumOff val="6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Group 4"/>
          <p:cNvGrpSpPr/>
          <p:nvPr/>
        </p:nvGrpSpPr>
        <p:grpSpPr>
          <a:xfrm>
            <a:off x="7807858" y="380329"/>
            <a:ext cx="3614580" cy="2541300"/>
            <a:chOff x="7808083" y="379885"/>
            <a:chExt cx="3615093" cy="2541661"/>
          </a:xfrm>
        </p:grpSpPr>
        <p:sp>
          <p:nvSpPr>
            <p:cNvPr id="86" name="TextBox 85"/>
            <p:cNvSpPr txBox="1"/>
            <p:nvPr/>
          </p:nvSpPr>
          <p:spPr>
            <a:xfrm>
              <a:off x="7808083" y="2428494"/>
              <a:ext cx="1261942" cy="493052"/>
            </a:xfrm>
            <a:prstGeom prst="rect">
              <a:avLst/>
            </a:prstGeom>
            <a:noFill/>
          </p:spPr>
          <p:txBody>
            <a:bodyPr wrap="none" lIns="182828" tIns="146262" rIns="182828" bIns="146262" rtlCol="0">
              <a:spAutoFit/>
            </a:bodyPr>
            <a:lstStyle/>
            <a:p>
              <a:pPr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98" kern="0" dirty="0">
                  <a:gradFill>
                    <a:gsLst>
                      <a:gs pos="2917">
                        <a:srgbClr val="F8F8F8">
                          <a:lumMod val="50000"/>
                        </a:srgbClr>
                      </a:gs>
                      <a:gs pos="30000">
                        <a:srgbClr val="F8F8F8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  <a:t>Logic Apps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14781" y="2149211"/>
              <a:ext cx="680942" cy="373057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10218455" y="1640242"/>
              <a:ext cx="1204721" cy="4930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2828" tIns="146262" rIns="182828" bIns="146262" rtlCol="0">
              <a:spAutoFit/>
            </a:bodyPr>
            <a:lstStyle/>
            <a:p>
              <a:pPr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98" kern="0" dirty="0">
                  <a:gradFill>
                    <a:gsLst>
                      <a:gs pos="2917">
                        <a:srgbClr val="F8F8F8">
                          <a:lumMod val="50000"/>
                        </a:srgbClr>
                      </a:gs>
                      <a:gs pos="30000">
                        <a:srgbClr val="F8F8F8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  <a:t>Azure SQL</a:t>
              </a: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3"/>
            <a:srcRect l="75249" t="9568" r="15702" b="81289"/>
            <a:stretch/>
          </p:blipFill>
          <p:spPr>
            <a:xfrm>
              <a:off x="10617373" y="1001480"/>
              <a:ext cx="533324" cy="647608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0215" y="379885"/>
              <a:ext cx="1310674" cy="917930"/>
            </a:xfrm>
            <a:prstGeom prst="rect">
              <a:avLst/>
            </a:prstGeom>
          </p:spPr>
        </p:pic>
        <p:cxnSp>
          <p:nvCxnSpPr>
            <p:cNvPr id="91" name="Connector: Elbow 90"/>
            <p:cNvCxnSpPr/>
            <p:nvPr/>
          </p:nvCxnSpPr>
          <p:spPr>
            <a:xfrm flipV="1">
              <a:off x="8799735" y="1516344"/>
              <a:ext cx="1577070" cy="847465"/>
            </a:xfrm>
            <a:prstGeom prst="bentConnector3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65802" y="2360123"/>
              <a:ext cx="829693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8454210" y="1363966"/>
              <a:ext cx="0" cy="609512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23865" y="1948870"/>
              <a:ext cx="657808" cy="657808"/>
            </a:xfrm>
            <a:prstGeom prst="rect">
              <a:avLst/>
            </a:prstGeom>
          </p:spPr>
        </p:pic>
      </p:grpSp>
      <p:cxnSp>
        <p:nvCxnSpPr>
          <p:cNvPr id="117" name="Straight Connector 116"/>
          <p:cNvCxnSpPr/>
          <p:nvPr/>
        </p:nvCxnSpPr>
        <p:spPr>
          <a:xfrm>
            <a:off x="7155055" y="3109661"/>
            <a:ext cx="1787928" cy="12619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253887" y="4237848"/>
            <a:ext cx="2074420" cy="197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398" kern="0" dirty="0">
                <a:gradFill>
                  <a:gsLst>
                    <a:gs pos="2917">
                      <a:srgbClr val="F8F8F8">
                        <a:lumMod val="50000"/>
                      </a:srgbClr>
                    </a:gs>
                    <a:gs pos="30000">
                      <a:srgbClr val="F8F8F8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API Management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4490" y="3721695"/>
            <a:ext cx="530088" cy="4364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20" name="Straight Connector 119"/>
          <p:cNvCxnSpPr/>
          <p:nvPr/>
        </p:nvCxnSpPr>
        <p:spPr>
          <a:xfrm flipV="1">
            <a:off x="7189225" y="3122280"/>
            <a:ext cx="0" cy="534833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155055" y="4519538"/>
            <a:ext cx="4923" cy="1095793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Freeform 6"/>
          <p:cNvSpPr>
            <a:spLocks noChangeAspect="1" noEditPoints="1"/>
          </p:cNvSpPr>
          <p:nvPr/>
        </p:nvSpPr>
        <p:spPr bwMode="auto">
          <a:xfrm>
            <a:off x="6940520" y="5743681"/>
            <a:ext cx="438915" cy="333481"/>
          </a:xfrm>
          <a:custGeom>
            <a:avLst/>
            <a:gdLst>
              <a:gd name="T0" fmla="*/ 235 w 238"/>
              <a:gd name="T1" fmla="*/ 27 h 181"/>
              <a:gd name="T2" fmla="*/ 3 w 238"/>
              <a:gd name="T3" fmla="*/ 27 h 181"/>
              <a:gd name="T4" fmla="*/ 0 w 238"/>
              <a:gd name="T5" fmla="*/ 31 h 181"/>
              <a:gd name="T6" fmla="*/ 0 w 238"/>
              <a:gd name="T7" fmla="*/ 177 h 181"/>
              <a:gd name="T8" fmla="*/ 3 w 238"/>
              <a:gd name="T9" fmla="*/ 181 h 181"/>
              <a:gd name="T10" fmla="*/ 235 w 238"/>
              <a:gd name="T11" fmla="*/ 181 h 181"/>
              <a:gd name="T12" fmla="*/ 238 w 238"/>
              <a:gd name="T13" fmla="*/ 177 h 181"/>
              <a:gd name="T14" fmla="*/ 238 w 238"/>
              <a:gd name="T15" fmla="*/ 31 h 181"/>
              <a:gd name="T16" fmla="*/ 235 w 238"/>
              <a:gd name="T17" fmla="*/ 27 h 181"/>
              <a:gd name="T18" fmla="*/ 229 w 238"/>
              <a:gd name="T19" fmla="*/ 172 h 181"/>
              <a:gd name="T20" fmla="*/ 9 w 238"/>
              <a:gd name="T21" fmla="*/ 172 h 181"/>
              <a:gd name="T22" fmla="*/ 9 w 238"/>
              <a:gd name="T23" fmla="*/ 37 h 181"/>
              <a:gd name="T24" fmla="*/ 229 w 238"/>
              <a:gd name="T25" fmla="*/ 37 h 181"/>
              <a:gd name="T26" fmla="*/ 229 w 238"/>
              <a:gd name="T27" fmla="*/ 172 h 181"/>
              <a:gd name="T28" fmla="*/ 229 w 238"/>
              <a:gd name="T29" fmla="*/ 172 h 181"/>
              <a:gd name="T30" fmla="*/ 202 w 238"/>
              <a:gd name="T31" fmla="*/ 14 h 181"/>
              <a:gd name="T32" fmla="*/ 197 w 238"/>
              <a:gd name="T33" fmla="*/ 14 h 181"/>
              <a:gd name="T34" fmla="*/ 197 w 238"/>
              <a:gd name="T35" fmla="*/ 9 h 181"/>
              <a:gd name="T36" fmla="*/ 202 w 238"/>
              <a:gd name="T37" fmla="*/ 9 h 181"/>
              <a:gd name="T38" fmla="*/ 202 w 238"/>
              <a:gd name="T39" fmla="*/ 14 h 181"/>
              <a:gd name="T40" fmla="*/ 202 w 238"/>
              <a:gd name="T41" fmla="*/ 14 h 181"/>
              <a:gd name="T42" fmla="*/ 235 w 238"/>
              <a:gd name="T43" fmla="*/ 0 h 181"/>
              <a:gd name="T44" fmla="*/ 3 w 238"/>
              <a:gd name="T45" fmla="*/ 0 h 181"/>
              <a:gd name="T46" fmla="*/ 0 w 238"/>
              <a:gd name="T47" fmla="*/ 3 h 181"/>
              <a:gd name="T48" fmla="*/ 0 w 238"/>
              <a:gd name="T49" fmla="*/ 20 h 181"/>
              <a:gd name="T50" fmla="*/ 3 w 238"/>
              <a:gd name="T51" fmla="*/ 23 h 181"/>
              <a:gd name="T52" fmla="*/ 235 w 238"/>
              <a:gd name="T53" fmla="*/ 23 h 181"/>
              <a:gd name="T54" fmla="*/ 238 w 238"/>
              <a:gd name="T55" fmla="*/ 20 h 181"/>
              <a:gd name="T56" fmla="*/ 238 w 238"/>
              <a:gd name="T57" fmla="*/ 3 h 181"/>
              <a:gd name="T58" fmla="*/ 235 w 238"/>
              <a:gd name="T59" fmla="*/ 0 h 181"/>
              <a:gd name="T60" fmla="*/ 189 w 238"/>
              <a:gd name="T61" fmla="*/ 16 h 181"/>
              <a:gd name="T62" fmla="*/ 178 w 238"/>
              <a:gd name="T63" fmla="*/ 16 h 181"/>
              <a:gd name="T64" fmla="*/ 178 w 238"/>
              <a:gd name="T65" fmla="*/ 14 h 181"/>
              <a:gd name="T66" fmla="*/ 189 w 238"/>
              <a:gd name="T67" fmla="*/ 14 h 181"/>
              <a:gd name="T68" fmla="*/ 189 w 238"/>
              <a:gd name="T69" fmla="*/ 16 h 181"/>
              <a:gd name="T70" fmla="*/ 189 w 238"/>
              <a:gd name="T71" fmla="*/ 16 h 181"/>
              <a:gd name="T72" fmla="*/ 203 w 238"/>
              <a:gd name="T73" fmla="*/ 16 h 181"/>
              <a:gd name="T74" fmla="*/ 195 w 238"/>
              <a:gd name="T75" fmla="*/ 16 h 181"/>
              <a:gd name="T76" fmla="*/ 195 w 238"/>
              <a:gd name="T77" fmla="*/ 7 h 181"/>
              <a:gd name="T78" fmla="*/ 203 w 238"/>
              <a:gd name="T79" fmla="*/ 7 h 181"/>
              <a:gd name="T80" fmla="*/ 203 w 238"/>
              <a:gd name="T81" fmla="*/ 16 h 181"/>
              <a:gd name="T82" fmla="*/ 203 w 238"/>
              <a:gd name="T83" fmla="*/ 16 h 181"/>
              <a:gd name="T84" fmla="*/ 223 w 238"/>
              <a:gd name="T85" fmla="*/ 16 h 181"/>
              <a:gd name="T86" fmla="*/ 220 w 238"/>
              <a:gd name="T87" fmla="*/ 16 h 181"/>
              <a:gd name="T88" fmla="*/ 218 w 238"/>
              <a:gd name="T89" fmla="*/ 14 h 181"/>
              <a:gd name="T90" fmla="*/ 217 w 238"/>
              <a:gd name="T91" fmla="*/ 13 h 181"/>
              <a:gd name="T92" fmla="*/ 214 w 238"/>
              <a:gd name="T93" fmla="*/ 16 h 181"/>
              <a:gd name="T94" fmla="*/ 214 w 238"/>
              <a:gd name="T95" fmla="*/ 16 h 181"/>
              <a:gd name="T96" fmla="*/ 211 w 238"/>
              <a:gd name="T97" fmla="*/ 16 h 181"/>
              <a:gd name="T98" fmla="*/ 215 w 238"/>
              <a:gd name="T99" fmla="*/ 11 h 181"/>
              <a:gd name="T100" fmla="*/ 211 w 238"/>
              <a:gd name="T101" fmla="*/ 7 h 181"/>
              <a:gd name="T102" fmla="*/ 214 w 238"/>
              <a:gd name="T103" fmla="*/ 7 h 181"/>
              <a:gd name="T104" fmla="*/ 217 w 238"/>
              <a:gd name="T105" fmla="*/ 10 h 181"/>
              <a:gd name="T106" fmla="*/ 220 w 238"/>
              <a:gd name="T107" fmla="*/ 7 h 181"/>
              <a:gd name="T108" fmla="*/ 223 w 238"/>
              <a:gd name="T109" fmla="*/ 7 h 181"/>
              <a:gd name="T110" fmla="*/ 218 w 238"/>
              <a:gd name="T111" fmla="*/ 11 h 181"/>
              <a:gd name="T112" fmla="*/ 223 w 238"/>
              <a:gd name="T113" fmla="*/ 16 h 181"/>
              <a:gd name="T114" fmla="*/ 223 w 238"/>
              <a:gd name="T115" fmla="*/ 16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8" h="181">
                <a:moveTo>
                  <a:pt x="235" y="27"/>
                </a:move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1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79"/>
                  <a:pt x="1" y="181"/>
                  <a:pt x="3" y="181"/>
                </a:cubicBezTo>
                <a:cubicBezTo>
                  <a:pt x="235" y="181"/>
                  <a:pt x="235" y="181"/>
                  <a:pt x="235" y="181"/>
                </a:cubicBezTo>
                <a:cubicBezTo>
                  <a:pt x="237" y="181"/>
                  <a:pt x="238" y="179"/>
                  <a:pt x="238" y="177"/>
                </a:cubicBezTo>
                <a:cubicBezTo>
                  <a:pt x="238" y="31"/>
                  <a:pt x="238" y="31"/>
                  <a:pt x="238" y="31"/>
                </a:cubicBezTo>
                <a:cubicBezTo>
                  <a:pt x="238" y="29"/>
                  <a:pt x="237" y="27"/>
                  <a:pt x="235" y="27"/>
                </a:cubicBezTo>
                <a:close/>
                <a:moveTo>
                  <a:pt x="229" y="172"/>
                </a:moveTo>
                <a:cubicBezTo>
                  <a:pt x="9" y="172"/>
                  <a:pt x="9" y="172"/>
                  <a:pt x="9" y="172"/>
                </a:cubicBezTo>
                <a:cubicBezTo>
                  <a:pt x="9" y="37"/>
                  <a:pt x="9" y="37"/>
                  <a:pt x="9" y="37"/>
                </a:cubicBezTo>
                <a:cubicBezTo>
                  <a:pt x="229" y="37"/>
                  <a:pt x="229" y="37"/>
                  <a:pt x="229" y="37"/>
                </a:cubicBezTo>
                <a:cubicBezTo>
                  <a:pt x="229" y="172"/>
                  <a:pt x="229" y="172"/>
                  <a:pt x="229" y="172"/>
                </a:cubicBezTo>
                <a:cubicBezTo>
                  <a:pt x="229" y="172"/>
                  <a:pt x="229" y="172"/>
                  <a:pt x="229" y="172"/>
                </a:cubicBezTo>
                <a:close/>
                <a:moveTo>
                  <a:pt x="202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9"/>
                  <a:pt x="197" y="9"/>
                  <a:pt x="197" y="9"/>
                </a:cubicBezTo>
                <a:cubicBezTo>
                  <a:pt x="202" y="9"/>
                  <a:pt x="202" y="9"/>
                  <a:pt x="202" y="9"/>
                </a:cubicBezTo>
                <a:cubicBezTo>
                  <a:pt x="202" y="14"/>
                  <a:pt x="202" y="14"/>
                  <a:pt x="202" y="14"/>
                </a:cubicBezTo>
                <a:cubicBezTo>
                  <a:pt x="202" y="14"/>
                  <a:pt x="202" y="14"/>
                  <a:pt x="202" y="14"/>
                </a:cubicBezTo>
                <a:close/>
                <a:moveTo>
                  <a:pt x="235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2"/>
                  <a:pt x="1" y="23"/>
                  <a:pt x="3" y="23"/>
                </a:cubicBezTo>
                <a:cubicBezTo>
                  <a:pt x="235" y="23"/>
                  <a:pt x="235" y="23"/>
                  <a:pt x="235" y="23"/>
                </a:cubicBezTo>
                <a:cubicBezTo>
                  <a:pt x="237" y="23"/>
                  <a:pt x="238" y="22"/>
                  <a:pt x="238" y="20"/>
                </a:cubicBezTo>
                <a:cubicBezTo>
                  <a:pt x="238" y="3"/>
                  <a:pt x="238" y="3"/>
                  <a:pt x="238" y="3"/>
                </a:cubicBezTo>
                <a:cubicBezTo>
                  <a:pt x="238" y="1"/>
                  <a:pt x="237" y="0"/>
                  <a:pt x="235" y="0"/>
                </a:cubicBezTo>
                <a:close/>
                <a:moveTo>
                  <a:pt x="189" y="16"/>
                </a:moveTo>
                <a:cubicBezTo>
                  <a:pt x="178" y="16"/>
                  <a:pt x="178" y="16"/>
                  <a:pt x="178" y="16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89" y="14"/>
                  <a:pt x="189" y="14"/>
                  <a:pt x="189" y="14"/>
                </a:cubicBez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203" y="16"/>
                </a:moveTo>
                <a:cubicBezTo>
                  <a:pt x="195" y="16"/>
                  <a:pt x="195" y="16"/>
                  <a:pt x="195" y="16"/>
                </a:cubicBezTo>
                <a:cubicBezTo>
                  <a:pt x="195" y="7"/>
                  <a:pt x="195" y="7"/>
                  <a:pt x="195" y="7"/>
                </a:cubicBezTo>
                <a:cubicBezTo>
                  <a:pt x="203" y="7"/>
                  <a:pt x="203" y="7"/>
                  <a:pt x="203" y="7"/>
                </a:cubicBezTo>
                <a:cubicBezTo>
                  <a:pt x="203" y="16"/>
                  <a:pt x="203" y="16"/>
                  <a:pt x="203" y="16"/>
                </a:cubicBezTo>
                <a:cubicBezTo>
                  <a:pt x="203" y="16"/>
                  <a:pt x="203" y="16"/>
                  <a:pt x="203" y="16"/>
                </a:cubicBezTo>
                <a:close/>
                <a:moveTo>
                  <a:pt x="223" y="16"/>
                </a:moveTo>
                <a:cubicBezTo>
                  <a:pt x="220" y="16"/>
                  <a:pt x="220" y="16"/>
                  <a:pt x="220" y="16"/>
                </a:cubicBezTo>
                <a:cubicBezTo>
                  <a:pt x="218" y="14"/>
                  <a:pt x="218" y="14"/>
                  <a:pt x="218" y="14"/>
                </a:cubicBezTo>
                <a:cubicBezTo>
                  <a:pt x="217" y="13"/>
                  <a:pt x="217" y="13"/>
                  <a:pt x="217" y="13"/>
                </a:cubicBezTo>
                <a:cubicBezTo>
                  <a:pt x="214" y="16"/>
                  <a:pt x="214" y="16"/>
                  <a:pt x="214" y="16"/>
                </a:cubicBezTo>
                <a:cubicBezTo>
                  <a:pt x="214" y="16"/>
                  <a:pt x="214" y="16"/>
                  <a:pt x="214" y="16"/>
                </a:cubicBezTo>
                <a:cubicBezTo>
                  <a:pt x="211" y="16"/>
                  <a:pt x="211" y="16"/>
                  <a:pt x="211" y="16"/>
                </a:cubicBezTo>
                <a:cubicBezTo>
                  <a:pt x="215" y="11"/>
                  <a:pt x="215" y="11"/>
                  <a:pt x="215" y="11"/>
                </a:cubicBezTo>
                <a:cubicBezTo>
                  <a:pt x="211" y="7"/>
                  <a:pt x="211" y="7"/>
                  <a:pt x="211" y="7"/>
                </a:cubicBezTo>
                <a:cubicBezTo>
                  <a:pt x="214" y="7"/>
                  <a:pt x="214" y="7"/>
                  <a:pt x="214" y="7"/>
                </a:cubicBezTo>
                <a:cubicBezTo>
                  <a:pt x="217" y="10"/>
                  <a:pt x="217" y="10"/>
                  <a:pt x="217" y="10"/>
                </a:cubicBezTo>
                <a:cubicBezTo>
                  <a:pt x="220" y="7"/>
                  <a:pt x="220" y="7"/>
                  <a:pt x="220" y="7"/>
                </a:cubicBezTo>
                <a:cubicBezTo>
                  <a:pt x="223" y="7"/>
                  <a:pt x="223" y="7"/>
                  <a:pt x="223" y="7"/>
                </a:cubicBezTo>
                <a:cubicBezTo>
                  <a:pt x="218" y="11"/>
                  <a:pt x="218" y="11"/>
                  <a:pt x="218" y="11"/>
                </a:cubicBezTo>
                <a:cubicBezTo>
                  <a:pt x="223" y="16"/>
                  <a:pt x="223" y="16"/>
                  <a:pt x="223" y="16"/>
                </a:cubicBezTo>
                <a:cubicBezTo>
                  <a:pt x="223" y="16"/>
                  <a:pt x="223" y="16"/>
                  <a:pt x="223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/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23" name="Freeform 6"/>
          <p:cNvSpPr>
            <a:spLocks noChangeAspect="1" noEditPoints="1"/>
          </p:cNvSpPr>
          <p:nvPr/>
        </p:nvSpPr>
        <p:spPr bwMode="auto">
          <a:xfrm>
            <a:off x="7059647" y="5849556"/>
            <a:ext cx="216721" cy="173779"/>
          </a:xfrm>
          <a:custGeom>
            <a:avLst/>
            <a:gdLst>
              <a:gd name="T0" fmla="*/ 365 w 365"/>
              <a:gd name="T1" fmla="*/ 187 h 293"/>
              <a:gd name="T2" fmla="*/ 302 w 365"/>
              <a:gd name="T3" fmla="*/ 250 h 293"/>
              <a:gd name="T4" fmla="*/ 112 w 365"/>
              <a:gd name="T5" fmla="*/ 250 h 293"/>
              <a:gd name="T6" fmla="*/ 80 w 365"/>
              <a:gd name="T7" fmla="*/ 218 h 293"/>
              <a:gd name="T8" fmla="*/ 104 w 365"/>
              <a:gd name="T9" fmla="*/ 187 h 293"/>
              <a:gd name="T10" fmla="*/ 142 w 365"/>
              <a:gd name="T11" fmla="*/ 158 h 293"/>
              <a:gd name="T12" fmla="*/ 210 w 365"/>
              <a:gd name="T13" fmla="*/ 93 h 293"/>
              <a:gd name="T14" fmla="*/ 272 w 365"/>
              <a:gd name="T15" fmla="*/ 132 h 293"/>
              <a:gd name="T16" fmla="*/ 302 w 365"/>
              <a:gd name="T17" fmla="*/ 125 h 293"/>
              <a:gd name="T18" fmla="*/ 365 w 365"/>
              <a:gd name="T19" fmla="*/ 187 h 293"/>
              <a:gd name="T20" fmla="*/ 144 w 365"/>
              <a:gd name="T21" fmla="*/ 259 h 293"/>
              <a:gd name="T22" fmla="*/ 144 w 365"/>
              <a:gd name="T23" fmla="*/ 289 h 293"/>
              <a:gd name="T24" fmla="*/ 141 w 365"/>
              <a:gd name="T25" fmla="*/ 293 h 293"/>
              <a:gd name="T26" fmla="*/ 4 w 365"/>
              <a:gd name="T27" fmla="*/ 293 h 293"/>
              <a:gd name="T28" fmla="*/ 0 w 365"/>
              <a:gd name="T29" fmla="*/ 289 h 293"/>
              <a:gd name="T30" fmla="*/ 0 w 365"/>
              <a:gd name="T31" fmla="*/ 65 h 293"/>
              <a:gd name="T32" fmla="*/ 0 w 365"/>
              <a:gd name="T33" fmla="*/ 61 h 293"/>
              <a:gd name="T34" fmla="*/ 0 w 365"/>
              <a:gd name="T35" fmla="*/ 3 h 293"/>
              <a:gd name="T36" fmla="*/ 4 w 365"/>
              <a:gd name="T37" fmla="*/ 0 h 293"/>
              <a:gd name="T38" fmla="*/ 141 w 365"/>
              <a:gd name="T39" fmla="*/ 0 h 293"/>
              <a:gd name="T40" fmla="*/ 144 w 365"/>
              <a:gd name="T41" fmla="*/ 3 h 293"/>
              <a:gd name="T42" fmla="*/ 144 w 365"/>
              <a:gd name="T43" fmla="*/ 61 h 293"/>
              <a:gd name="T44" fmla="*/ 144 w 365"/>
              <a:gd name="T45" fmla="*/ 65 h 293"/>
              <a:gd name="T46" fmla="*/ 144 w 365"/>
              <a:gd name="T47" fmla="*/ 120 h 293"/>
              <a:gd name="T48" fmla="*/ 133 w 365"/>
              <a:gd name="T49" fmla="*/ 151 h 293"/>
              <a:gd name="T50" fmla="*/ 97 w 365"/>
              <a:gd name="T51" fmla="*/ 179 h 293"/>
              <a:gd name="T52" fmla="*/ 71 w 365"/>
              <a:gd name="T53" fmla="*/ 218 h 293"/>
              <a:gd name="T54" fmla="*/ 112 w 365"/>
              <a:gd name="T55" fmla="*/ 259 h 293"/>
              <a:gd name="T56" fmla="*/ 112 w 365"/>
              <a:gd name="T57" fmla="*/ 259 h 293"/>
              <a:gd name="T58" fmla="*/ 115 w 365"/>
              <a:gd name="T59" fmla="*/ 259 h 293"/>
              <a:gd name="T60" fmla="*/ 136 w 365"/>
              <a:gd name="T61" fmla="*/ 259 h 293"/>
              <a:gd name="T62" fmla="*/ 144 w 365"/>
              <a:gd name="T63" fmla="*/ 259 h 293"/>
              <a:gd name="T64" fmla="*/ 126 w 365"/>
              <a:gd name="T65" fmla="*/ 128 h 293"/>
              <a:gd name="T66" fmla="*/ 115 w 365"/>
              <a:gd name="T67" fmla="*/ 118 h 293"/>
              <a:gd name="T68" fmla="*/ 105 w 365"/>
              <a:gd name="T69" fmla="*/ 128 h 293"/>
              <a:gd name="T70" fmla="*/ 115 w 365"/>
              <a:gd name="T71" fmla="*/ 138 h 293"/>
              <a:gd name="T72" fmla="*/ 126 w 365"/>
              <a:gd name="T73" fmla="*/ 128 h 293"/>
              <a:gd name="T74" fmla="*/ 129 w 365"/>
              <a:gd name="T75" fmla="*/ 92 h 293"/>
              <a:gd name="T76" fmla="*/ 115 w 365"/>
              <a:gd name="T77" fmla="*/ 79 h 293"/>
              <a:gd name="T78" fmla="*/ 102 w 365"/>
              <a:gd name="T79" fmla="*/ 92 h 293"/>
              <a:gd name="T80" fmla="*/ 115 w 365"/>
              <a:gd name="T81" fmla="*/ 105 h 293"/>
              <a:gd name="T82" fmla="*/ 129 w 365"/>
              <a:gd name="T83" fmla="*/ 92 h 293"/>
              <a:gd name="T84" fmla="*/ 21 w 365"/>
              <a:gd name="T85" fmla="*/ 48 h 293"/>
              <a:gd name="T86" fmla="*/ 123 w 365"/>
              <a:gd name="T87" fmla="*/ 48 h 293"/>
              <a:gd name="T88" fmla="*/ 127 w 365"/>
              <a:gd name="T89" fmla="*/ 44 h 293"/>
              <a:gd name="T90" fmla="*/ 127 w 365"/>
              <a:gd name="T91" fmla="*/ 31 h 293"/>
              <a:gd name="T92" fmla="*/ 123 w 365"/>
              <a:gd name="T93" fmla="*/ 27 h 293"/>
              <a:gd name="T94" fmla="*/ 21 w 365"/>
              <a:gd name="T95" fmla="*/ 27 h 293"/>
              <a:gd name="T96" fmla="*/ 17 w 365"/>
              <a:gd name="T97" fmla="*/ 31 h 293"/>
              <a:gd name="T98" fmla="*/ 17 w 365"/>
              <a:gd name="T99" fmla="*/ 44 h 293"/>
              <a:gd name="T100" fmla="*/ 21 w 365"/>
              <a:gd name="T101" fmla="*/ 48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5" h="293">
                <a:moveTo>
                  <a:pt x="365" y="187"/>
                </a:moveTo>
                <a:cubicBezTo>
                  <a:pt x="365" y="222"/>
                  <a:pt x="337" y="250"/>
                  <a:pt x="302" y="250"/>
                </a:cubicBezTo>
                <a:cubicBezTo>
                  <a:pt x="112" y="250"/>
                  <a:pt x="112" y="250"/>
                  <a:pt x="112" y="250"/>
                </a:cubicBezTo>
                <a:cubicBezTo>
                  <a:pt x="94" y="250"/>
                  <a:pt x="80" y="236"/>
                  <a:pt x="80" y="218"/>
                </a:cubicBezTo>
                <a:cubicBezTo>
                  <a:pt x="80" y="203"/>
                  <a:pt x="90" y="190"/>
                  <a:pt x="104" y="187"/>
                </a:cubicBezTo>
                <a:cubicBezTo>
                  <a:pt x="110" y="172"/>
                  <a:pt x="125" y="160"/>
                  <a:pt x="142" y="158"/>
                </a:cubicBezTo>
                <a:cubicBezTo>
                  <a:pt x="143" y="122"/>
                  <a:pt x="173" y="93"/>
                  <a:pt x="210" y="93"/>
                </a:cubicBezTo>
                <a:cubicBezTo>
                  <a:pt x="237" y="93"/>
                  <a:pt x="261" y="109"/>
                  <a:pt x="272" y="132"/>
                </a:cubicBezTo>
                <a:cubicBezTo>
                  <a:pt x="281" y="127"/>
                  <a:pt x="292" y="125"/>
                  <a:pt x="302" y="125"/>
                </a:cubicBezTo>
                <a:cubicBezTo>
                  <a:pt x="337" y="125"/>
                  <a:pt x="365" y="153"/>
                  <a:pt x="365" y="187"/>
                </a:cubicBezTo>
                <a:close/>
                <a:moveTo>
                  <a:pt x="144" y="259"/>
                </a:moveTo>
                <a:cubicBezTo>
                  <a:pt x="144" y="268"/>
                  <a:pt x="144" y="279"/>
                  <a:pt x="144" y="289"/>
                </a:cubicBezTo>
                <a:cubicBezTo>
                  <a:pt x="144" y="291"/>
                  <a:pt x="143" y="293"/>
                  <a:pt x="141" y="293"/>
                </a:cubicBezTo>
                <a:cubicBezTo>
                  <a:pt x="141" y="293"/>
                  <a:pt x="141" y="293"/>
                  <a:pt x="4" y="293"/>
                </a:cubicBezTo>
                <a:cubicBezTo>
                  <a:pt x="2" y="293"/>
                  <a:pt x="0" y="291"/>
                  <a:pt x="0" y="289"/>
                </a:cubicBezTo>
                <a:cubicBezTo>
                  <a:pt x="0" y="289"/>
                  <a:pt x="0" y="289"/>
                  <a:pt x="0" y="65"/>
                </a:cubicBezTo>
                <a:cubicBezTo>
                  <a:pt x="0" y="65"/>
                  <a:pt x="0" y="65"/>
                  <a:pt x="0" y="61"/>
                </a:cubicBezTo>
                <a:cubicBezTo>
                  <a:pt x="0" y="61"/>
                  <a:pt x="0" y="61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" y="0"/>
                  <a:pt x="4" y="0"/>
                  <a:pt x="141" y="0"/>
                </a:cubicBezTo>
                <a:cubicBezTo>
                  <a:pt x="143" y="0"/>
                  <a:pt x="144" y="1"/>
                  <a:pt x="144" y="3"/>
                </a:cubicBezTo>
                <a:cubicBezTo>
                  <a:pt x="144" y="3"/>
                  <a:pt x="144" y="3"/>
                  <a:pt x="144" y="61"/>
                </a:cubicBezTo>
                <a:cubicBezTo>
                  <a:pt x="144" y="61"/>
                  <a:pt x="144" y="61"/>
                  <a:pt x="144" y="65"/>
                </a:cubicBezTo>
                <a:cubicBezTo>
                  <a:pt x="144" y="65"/>
                  <a:pt x="144" y="65"/>
                  <a:pt x="144" y="120"/>
                </a:cubicBezTo>
                <a:cubicBezTo>
                  <a:pt x="139" y="129"/>
                  <a:pt x="135" y="140"/>
                  <a:pt x="133" y="151"/>
                </a:cubicBezTo>
                <a:cubicBezTo>
                  <a:pt x="118" y="155"/>
                  <a:pt x="105" y="165"/>
                  <a:pt x="97" y="179"/>
                </a:cubicBezTo>
                <a:cubicBezTo>
                  <a:pt x="82" y="185"/>
                  <a:pt x="71" y="201"/>
                  <a:pt x="71" y="218"/>
                </a:cubicBezTo>
                <a:cubicBezTo>
                  <a:pt x="71" y="240"/>
                  <a:pt x="89" y="259"/>
                  <a:pt x="112" y="259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5" y="259"/>
                  <a:pt x="115" y="259"/>
                  <a:pt x="115" y="259"/>
                </a:cubicBezTo>
                <a:cubicBezTo>
                  <a:pt x="136" y="259"/>
                  <a:pt x="136" y="259"/>
                  <a:pt x="136" y="259"/>
                </a:cubicBezTo>
                <a:lnTo>
                  <a:pt x="144" y="259"/>
                </a:lnTo>
                <a:close/>
                <a:moveTo>
                  <a:pt x="126" y="128"/>
                </a:moveTo>
                <a:cubicBezTo>
                  <a:pt x="126" y="123"/>
                  <a:pt x="121" y="118"/>
                  <a:pt x="115" y="118"/>
                </a:cubicBezTo>
                <a:cubicBezTo>
                  <a:pt x="110" y="118"/>
                  <a:pt x="105" y="123"/>
                  <a:pt x="105" y="128"/>
                </a:cubicBezTo>
                <a:cubicBezTo>
                  <a:pt x="105" y="134"/>
                  <a:pt x="110" y="138"/>
                  <a:pt x="115" y="138"/>
                </a:cubicBezTo>
                <a:cubicBezTo>
                  <a:pt x="121" y="138"/>
                  <a:pt x="126" y="134"/>
                  <a:pt x="126" y="128"/>
                </a:cubicBezTo>
                <a:close/>
                <a:moveTo>
                  <a:pt x="129" y="92"/>
                </a:moveTo>
                <a:cubicBezTo>
                  <a:pt x="129" y="85"/>
                  <a:pt x="123" y="79"/>
                  <a:pt x="115" y="79"/>
                </a:cubicBezTo>
                <a:cubicBezTo>
                  <a:pt x="108" y="79"/>
                  <a:pt x="102" y="85"/>
                  <a:pt x="102" y="92"/>
                </a:cubicBezTo>
                <a:cubicBezTo>
                  <a:pt x="102" y="99"/>
                  <a:pt x="108" y="105"/>
                  <a:pt x="115" y="105"/>
                </a:cubicBezTo>
                <a:cubicBezTo>
                  <a:pt x="123" y="105"/>
                  <a:pt x="129" y="99"/>
                  <a:pt x="129" y="92"/>
                </a:cubicBezTo>
                <a:close/>
                <a:moveTo>
                  <a:pt x="21" y="48"/>
                </a:moveTo>
                <a:cubicBezTo>
                  <a:pt x="21" y="48"/>
                  <a:pt x="21" y="48"/>
                  <a:pt x="123" y="48"/>
                </a:cubicBezTo>
                <a:cubicBezTo>
                  <a:pt x="126" y="48"/>
                  <a:pt x="127" y="47"/>
                  <a:pt x="127" y="44"/>
                </a:cubicBezTo>
                <a:cubicBezTo>
                  <a:pt x="127" y="44"/>
                  <a:pt x="127" y="44"/>
                  <a:pt x="127" y="31"/>
                </a:cubicBezTo>
                <a:cubicBezTo>
                  <a:pt x="127" y="29"/>
                  <a:pt x="126" y="27"/>
                  <a:pt x="123" y="27"/>
                </a:cubicBezTo>
                <a:cubicBezTo>
                  <a:pt x="123" y="27"/>
                  <a:pt x="123" y="27"/>
                  <a:pt x="21" y="27"/>
                </a:cubicBezTo>
                <a:cubicBezTo>
                  <a:pt x="19" y="27"/>
                  <a:pt x="17" y="29"/>
                  <a:pt x="17" y="31"/>
                </a:cubicBezTo>
                <a:cubicBezTo>
                  <a:pt x="17" y="31"/>
                  <a:pt x="17" y="31"/>
                  <a:pt x="17" y="44"/>
                </a:cubicBezTo>
                <a:cubicBezTo>
                  <a:pt x="17" y="47"/>
                  <a:pt x="19" y="48"/>
                  <a:pt x="21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/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6855709" y="5691643"/>
            <a:ext cx="180923" cy="18092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25" name="Freeform 6"/>
          <p:cNvSpPr>
            <a:spLocks noChangeAspect="1" noEditPoints="1"/>
          </p:cNvSpPr>
          <p:nvPr/>
        </p:nvSpPr>
        <p:spPr bwMode="auto">
          <a:xfrm>
            <a:off x="6059521" y="5758027"/>
            <a:ext cx="438915" cy="333481"/>
          </a:xfrm>
          <a:custGeom>
            <a:avLst/>
            <a:gdLst>
              <a:gd name="T0" fmla="*/ 235 w 238"/>
              <a:gd name="T1" fmla="*/ 27 h 181"/>
              <a:gd name="T2" fmla="*/ 3 w 238"/>
              <a:gd name="T3" fmla="*/ 27 h 181"/>
              <a:gd name="T4" fmla="*/ 0 w 238"/>
              <a:gd name="T5" fmla="*/ 31 h 181"/>
              <a:gd name="T6" fmla="*/ 0 w 238"/>
              <a:gd name="T7" fmla="*/ 177 h 181"/>
              <a:gd name="T8" fmla="*/ 3 w 238"/>
              <a:gd name="T9" fmla="*/ 181 h 181"/>
              <a:gd name="T10" fmla="*/ 235 w 238"/>
              <a:gd name="T11" fmla="*/ 181 h 181"/>
              <a:gd name="T12" fmla="*/ 238 w 238"/>
              <a:gd name="T13" fmla="*/ 177 h 181"/>
              <a:gd name="T14" fmla="*/ 238 w 238"/>
              <a:gd name="T15" fmla="*/ 31 h 181"/>
              <a:gd name="T16" fmla="*/ 235 w 238"/>
              <a:gd name="T17" fmla="*/ 27 h 181"/>
              <a:gd name="T18" fmla="*/ 229 w 238"/>
              <a:gd name="T19" fmla="*/ 172 h 181"/>
              <a:gd name="T20" fmla="*/ 9 w 238"/>
              <a:gd name="T21" fmla="*/ 172 h 181"/>
              <a:gd name="T22" fmla="*/ 9 w 238"/>
              <a:gd name="T23" fmla="*/ 37 h 181"/>
              <a:gd name="T24" fmla="*/ 229 w 238"/>
              <a:gd name="T25" fmla="*/ 37 h 181"/>
              <a:gd name="T26" fmla="*/ 229 w 238"/>
              <a:gd name="T27" fmla="*/ 172 h 181"/>
              <a:gd name="T28" fmla="*/ 229 w 238"/>
              <a:gd name="T29" fmla="*/ 172 h 181"/>
              <a:gd name="T30" fmla="*/ 202 w 238"/>
              <a:gd name="T31" fmla="*/ 14 h 181"/>
              <a:gd name="T32" fmla="*/ 197 w 238"/>
              <a:gd name="T33" fmla="*/ 14 h 181"/>
              <a:gd name="T34" fmla="*/ 197 w 238"/>
              <a:gd name="T35" fmla="*/ 9 h 181"/>
              <a:gd name="T36" fmla="*/ 202 w 238"/>
              <a:gd name="T37" fmla="*/ 9 h 181"/>
              <a:gd name="T38" fmla="*/ 202 w 238"/>
              <a:gd name="T39" fmla="*/ 14 h 181"/>
              <a:gd name="T40" fmla="*/ 202 w 238"/>
              <a:gd name="T41" fmla="*/ 14 h 181"/>
              <a:gd name="T42" fmla="*/ 235 w 238"/>
              <a:gd name="T43" fmla="*/ 0 h 181"/>
              <a:gd name="T44" fmla="*/ 3 w 238"/>
              <a:gd name="T45" fmla="*/ 0 h 181"/>
              <a:gd name="T46" fmla="*/ 0 w 238"/>
              <a:gd name="T47" fmla="*/ 3 h 181"/>
              <a:gd name="T48" fmla="*/ 0 w 238"/>
              <a:gd name="T49" fmla="*/ 20 h 181"/>
              <a:gd name="T50" fmla="*/ 3 w 238"/>
              <a:gd name="T51" fmla="*/ 23 h 181"/>
              <a:gd name="T52" fmla="*/ 235 w 238"/>
              <a:gd name="T53" fmla="*/ 23 h 181"/>
              <a:gd name="T54" fmla="*/ 238 w 238"/>
              <a:gd name="T55" fmla="*/ 20 h 181"/>
              <a:gd name="T56" fmla="*/ 238 w 238"/>
              <a:gd name="T57" fmla="*/ 3 h 181"/>
              <a:gd name="T58" fmla="*/ 235 w 238"/>
              <a:gd name="T59" fmla="*/ 0 h 181"/>
              <a:gd name="T60" fmla="*/ 189 w 238"/>
              <a:gd name="T61" fmla="*/ 16 h 181"/>
              <a:gd name="T62" fmla="*/ 178 w 238"/>
              <a:gd name="T63" fmla="*/ 16 h 181"/>
              <a:gd name="T64" fmla="*/ 178 w 238"/>
              <a:gd name="T65" fmla="*/ 14 h 181"/>
              <a:gd name="T66" fmla="*/ 189 w 238"/>
              <a:gd name="T67" fmla="*/ 14 h 181"/>
              <a:gd name="T68" fmla="*/ 189 w 238"/>
              <a:gd name="T69" fmla="*/ 16 h 181"/>
              <a:gd name="T70" fmla="*/ 189 w 238"/>
              <a:gd name="T71" fmla="*/ 16 h 181"/>
              <a:gd name="T72" fmla="*/ 203 w 238"/>
              <a:gd name="T73" fmla="*/ 16 h 181"/>
              <a:gd name="T74" fmla="*/ 195 w 238"/>
              <a:gd name="T75" fmla="*/ 16 h 181"/>
              <a:gd name="T76" fmla="*/ 195 w 238"/>
              <a:gd name="T77" fmla="*/ 7 h 181"/>
              <a:gd name="T78" fmla="*/ 203 w 238"/>
              <a:gd name="T79" fmla="*/ 7 h 181"/>
              <a:gd name="T80" fmla="*/ 203 w 238"/>
              <a:gd name="T81" fmla="*/ 16 h 181"/>
              <a:gd name="T82" fmla="*/ 203 w 238"/>
              <a:gd name="T83" fmla="*/ 16 h 181"/>
              <a:gd name="T84" fmla="*/ 223 w 238"/>
              <a:gd name="T85" fmla="*/ 16 h 181"/>
              <a:gd name="T86" fmla="*/ 220 w 238"/>
              <a:gd name="T87" fmla="*/ 16 h 181"/>
              <a:gd name="T88" fmla="*/ 218 w 238"/>
              <a:gd name="T89" fmla="*/ 14 h 181"/>
              <a:gd name="T90" fmla="*/ 217 w 238"/>
              <a:gd name="T91" fmla="*/ 13 h 181"/>
              <a:gd name="T92" fmla="*/ 214 w 238"/>
              <a:gd name="T93" fmla="*/ 16 h 181"/>
              <a:gd name="T94" fmla="*/ 214 w 238"/>
              <a:gd name="T95" fmla="*/ 16 h 181"/>
              <a:gd name="T96" fmla="*/ 211 w 238"/>
              <a:gd name="T97" fmla="*/ 16 h 181"/>
              <a:gd name="T98" fmla="*/ 215 w 238"/>
              <a:gd name="T99" fmla="*/ 11 h 181"/>
              <a:gd name="T100" fmla="*/ 211 w 238"/>
              <a:gd name="T101" fmla="*/ 7 h 181"/>
              <a:gd name="T102" fmla="*/ 214 w 238"/>
              <a:gd name="T103" fmla="*/ 7 h 181"/>
              <a:gd name="T104" fmla="*/ 217 w 238"/>
              <a:gd name="T105" fmla="*/ 10 h 181"/>
              <a:gd name="T106" fmla="*/ 220 w 238"/>
              <a:gd name="T107" fmla="*/ 7 h 181"/>
              <a:gd name="T108" fmla="*/ 223 w 238"/>
              <a:gd name="T109" fmla="*/ 7 h 181"/>
              <a:gd name="T110" fmla="*/ 218 w 238"/>
              <a:gd name="T111" fmla="*/ 11 h 181"/>
              <a:gd name="T112" fmla="*/ 223 w 238"/>
              <a:gd name="T113" fmla="*/ 16 h 181"/>
              <a:gd name="T114" fmla="*/ 223 w 238"/>
              <a:gd name="T115" fmla="*/ 16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8" h="181">
                <a:moveTo>
                  <a:pt x="235" y="27"/>
                </a:move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1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79"/>
                  <a:pt x="1" y="181"/>
                  <a:pt x="3" y="181"/>
                </a:cubicBezTo>
                <a:cubicBezTo>
                  <a:pt x="235" y="181"/>
                  <a:pt x="235" y="181"/>
                  <a:pt x="235" y="181"/>
                </a:cubicBezTo>
                <a:cubicBezTo>
                  <a:pt x="237" y="181"/>
                  <a:pt x="238" y="179"/>
                  <a:pt x="238" y="177"/>
                </a:cubicBezTo>
                <a:cubicBezTo>
                  <a:pt x="238" y="31"/>
                  <a:pt x="238" y="31"/>
                  <a:pt x="238" y="31"/>
                </a:cubicBezTo>
                <a:cubicBezTo>
                  <a:pt x="238" y="29"/>
                  <a:pt x="237" y="27"/>
                  <a:pt x="235" y="27"/>
                </a:cubicBezTo>
                <a:close/>
                <a:moveTo>
                  <a:pt x="229" y="172"/>
                </a:moveTo>
                <a:cubicBezTo>
                  <a:pt x="9" y="172"/>
                  <a:pt x="9" y="172"/>
                  <a:pt x="9" y="172"/>
                </a:cubicBezTo>
                <a:cubicBezTo>
                  <a:pt x="9" y="37"/>
                  <a:pt x="9" y="37"/>
                  <a:pt x="9" y="37"/>
                </a:cubicBezTo>
                <a:cubicBezTo>
                  <a:pt x="229" y="37"/>
                  <a:pt x="229" y="37"/>
                  <a:pt x="229" y="37"/>
                </a:cubicBezTo>
                <a:cubicBezTo>
                  <a:pt x="229" y="172"/>
                  <a:pt x="229" y="172"/>
                  <a:pt x="229" y="172"/>
                </a:cubicBezTo>
                <a:cubicBezTo>
                  <a:pt x="229" y="172"/>
                  <a:pt x="229" y="172"/>
                  <a:pt x="229" y="172"/>
                </a:cubicBezTo>
                <a:close/>
                <a:moveTo>
                  <a:pt x="202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9"/>
                  <a:pt x="197" y="9"/>
                  <a:pt x="197" y="9"/>
                </a:cubicBezTo>
                <a:cubicBezTo>
                  <a:pt x="202" y="9"/>
                  <a:pt x="202" y="9"/>
                  <a:pt x="202" y="9"/>
                </a:cubicBezTo>
                <a:cubicBezTo>
                  <a:pt x="202" y="14"/>
                  <a:pt x="202" y="14"/>
                  <a:pt x="202" y="14"/>
                </a:cubicBezTo>
                <a:cubicBezTo>
                  <a:pt x="202" y="14"/>
                  <a:pt x="202" y="14"/>
                  <a:pt x="202" y="14"/>
                </a:cubicBezTo>
                <a:close/>
                <a:moveTo>
                  <a:pt x="235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2"/>
                  <a:pt x="1" y="23"/>
                  <a:pt x="3" y="23"/>
                </a:cubicBezTo>
                <a:cubicBezTo>
                  <a:pt x="235" y="23"/>
                  <a:pt x="235" y="23"/>
                  <a:pt x="235" y="23"/>
                </a:cubicBezTo>
                <a:cubicBezTo>
                  <a:pt x="237" y="23"/>
                  <a:pt x="238" y="22"/>
                  <a:pt x="238" y="20"/>
                </a:cubicBezTo>
                <a:cubicBezTo>
                  <a:pt x="238" y="3"/>
                  <a:pt x="238" y="3"/>
                  <a:pt x="238" y="3"/>
                </a:cubicBezTo>
                <a:cubicBezTo>
                  <a:pt x="238" y="1"/>
                  <a:pt x="237" y="0"/>
                  <a:pt x="235" y="0"/>
                </a:cubicBezTo>
                <a:close/>
                <a:moveTo>
                  <a:pt x="189" y="16"/>
                </a:moveTo>
                <a:cubicBezTo>
                  <a:pt x="178" y="16"/>
                  <a:pt x="178" y="16"/>
                  <a:pt x="178" y="16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89" y="14"/>
                  <a:pt x="189" y="14"/>
                  <a:pt x="189" y="14"/>
                </a:cubicBez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203" y="16"/>
                </a:moveTo>
                <a:cubicBezTo>
                  <a:pt x="195" y="16"/>
                  <a:pt x="195" y="16"/>
                  <a:pt x="195" y="16"/>
                </a:cubicBezTo>
                <a:cubicBezTo>
                  <a:pt x="195" y="7"/>
                  <a:pt x="195" y="7"/>
                  <a:pt x="195" y="7"/>
                </a:cubicBezTo>
                <a:cubicBezTo>
                  <a:pt x="203" y="7"/>
                  <a:pt x="203" y="7"/>
                  <a:pt x="203" y="7"/>
                </a:cubicBezTo>
                <a:cubicBezTo>
                  <a:pt x="203" y="16"/>
                  <a:pt x="203" y="16"/>
                  <a:pt x="203" y="16"/>
                </a:cubicBezTo>
                <a:cubicBezTo>
                  <a:pt x="203" y="16"/>
                  <a:pt x="203" y="16"/>
                  <a:pt x="203" y="16"/>
                </a:cubicBezTo>
                <a:close/>
                <a:moveTo>
                  <a:pt x="223" y="16"/>
                </a:moveTo>
                <a:cubicBezTo>
                  <a:pt x="220" y="16"/>
                  <a:pt x="220" y="16"/>
                  <a:pt x="220" y="16"/>
                </a:cubicBezTo>
                <a:cubicBezTo>
                  <a:pt x="218" y="14"/>
                  <a:pt x="218" y="14"/>
                  <a:pt x="218" y="14"/>
                </a:cubicBezTo>
                <a:cubicBezTo>
                  <a:pt x="217" y="13"/>
                  <a:pt x="217" y="13"/>
                  <a:pt x="217" y="13"/>
                </a:cubicBezTo>
                <a:cubicBezTo>
                  <a:pt x="214" y="16"/>
                  <a:pt x="214" y="16"/>
                  <a:pt x="214" y="16"/>
                </a:cubicBezTo>
                <a:cubicBezTo>
                  <a:pt x="214" y="16"/>
                  <a:pt x="214" y="16"/>
                  <a:pt x="214" y="16"/>
                </a:cubicBezTo>
                <a:cubicBezTo>
                  <a:pt x="211" y="16"/>
                  <a:pt x="211" y="16"/>
                  <a:pt x="211" y="16"/>
                </a:cubicBezTo>
                <a:cubicBezTo>
                  <a:pt x="215" y="11"/>
                  <a:pt x="215" y="11"/>
                  <a:pt x="215" y="11"/>
                </a:cubicBezTo>
                <a:cubicBezTo>
                  <a:pt x="211" y="7"/>
                  <a:pt x="211" y="7"/>
                  <a:pt x="211" y="7"/>
                </a:cubicBezTo>
                <a:cubicBezTo>
                  <a:pt x="214" y="7"/>
                  <a:pt x="214" y="7"/>
                  <a:pt x="214" y="7"/>
                </a:cubicBezTo>
                <a:cubicBezTo>
                  <a:pt x="217" y="10"/>
                  <a:pt x="217" y="10"/>
                  <a:pt x="217" y="10"/>
                </a:cubicBezTo>
                <a:cubicBezTo>
                  <a:pt x="220" y="7"/>
                  <a:pt x="220" y="7"/>
                  <a:pt x="220" y="7"/>
                </a:cubicBezTo>
                <a:cubicBezTo>
                  <a:pt x="223" y="7"/>
                  <a:pt x="223" y="7"/>
                  <a:pt x="223" y="7"/>
                </a:cubicBezTo>
                <a:cubicBezTo>
                  <a:pt x="218" y="11"/>
                  <a:pt x="218" y="11"/>
                  <a:pt x="218" y="11"/>
                </a:cubicBezTo>
                <a:cubicBezTo>
                  <a:pt x="223" y="16"/>
                  <a:pt x="223" y="16"/>
                  <a:pt x="223" y="16"/>
                </a:cubicBezTo>
                <a:cubicBezTo>
                  <a:pt x="223" y="16"/>
                  <a:pt x="223" y="16"/>
                  <a:pt x="223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/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26" name="Freeform 6"/>
          <p:cNvSpPr>
            <a:spLocks noChangeAspect="1" noEditPoints="1"/>
          </p:cNvSpPr>
          <p:nvPr/>
        </p:nvSpPr>
        <p:spPr bwMode="auto">
          <a:xfrm>
            <a:off x="6178648" y="5863902"/>
            <a:ext cx="216721" cy="173779"/>
          </a:xfrm>
          <a:custGeom>
            <a:avLst/>
            <a:gdLst>
              <a:gd name="T0" fmla="*/ 365 w 365"/>
              <a:gd name="T1" fmla="*/ 187 h 293"/>
              <a:gd name="T2" fmla="*/ 302 w 365"/>
              <a:gd name="T3" fmla="*/ 250 h 293"/>
              <a:gd name="T4" fmla="*/ 112 w 365"/>
              <a:gd name="T5" fmla="*/ 250 h 293"/>
              <a:gd name="T6" fmla="*/ 80 w 365"/>
              <a:gd name="T7" fmla="*/ 218 h 293"/>
              <a:gd name="T8" fmla="*/ 104 w 365"/>
              <a:gd name="T9" fmla="*/ 187 h 293"/>
              <a:gd name="T10" fmla="*/ 142 w 365"/>
              <a:gd name="T11" fmla="*/ 158 h 293"/>
              <a:gd name="T12" fmla="*/ 210 w 365"/>
              <a:gd name="T13" fmla="*/ 93 h 293"/>
              <a:gd name="T14" fmla="*/ 272 w 365"/>
              <a:gd name="T15" fmla="*/ 132 h 293"/>
              <a:gd name="T16" fmla="*/ 302 w 365"/>
              <a:gd name="T17" fmla="*/ 125 h 293"/>
              <a:gd name="T18" fmla="*/ 365 w 365"/>
              <a:gd name="T19" fmla="*/ 187 h 293"/>
              <a:gd name="T20" fmla="*/ 144 w 365"/>
              <a:gd name="T21" fmla="*/ 259 h 293"/>
              <a:gd name="T22" fmla="*/ 144 w 365"/>
              <a:gd name="T23" fmla="*/ 289 h 293"/>
              <a:gd name="T24" fmla="*/ 141 w 365"/>
              <a:gd name="T25" fmla="*/ 293 h 293"/>
              <a:gd name="T26" fmla="*/ 4 w 365"/>
              <a:gd name="T27" fmla="*/ 293 h 293"/>
              <a:gd name="T28" fmla="*/ 0 w 365"/>
              <a:gd name="T29" fmla="*/ 289 h 293"/>
              <a:gd name="T30" fmla="*/ 0 w 365"/>
              <a:gd name="T31" fmla="*/ 65 h 293"/>
              <a:gd name="T32" fmla="*/ 0 w 365"/>
              <a:gd name="T33" fmla="*/ 61 h 293"/>
              <a:gd name="T34" fmla="*/ 0 w 365"/>
              <a:gd name="T35" fmla="*/ 3 h 293"/>
              <a:gd name="T36" fmla="*/ 4 w 365"/>
              <a:gd name="T37" fmla="*/ 0 h 293"/>
              <a:gd name="T38" fmla="*/ 141 w 365"/>
              <a:gd name="T39" fmla="*/ 0 h 293"/>
              <a:gd name="T40" fmla="*/ 144 w 365"/>
              <a:gd name="T41" fmla="*/ 3 h 293"/>
              <a:gd name="T42" fmla="*/ 144 w 365"/>
              <a:gd name="T43" fmla="*/ 61 h 293"/>
              <a:gd name="T44" fmla="*/ 144 w 365"/>
              <a:gd name="T45" fmla="*/ 65 h 293"/>
              <a:gd name="T46" fmla="*/ 144 w 365"/>
              <a:gd name="T47" fmla="*/ 120 h 293"/>
              <a:gd name="T48" fmla="*/ 133 w 365"/>
              <a:gd name="T49" fmla="*/ 151 h 293"/>
              <a:gd name="T50" fmla="*/ 97 w 365"/>
              <a:gd name="T51" fmla="*/ 179 h 293"/>
              <a:gd name="T52" fmla="*/ 71 w 365"/>
              <a:gd name="T53" fmla="*/ 218 h 293"/>
              <a:gd name="T54" fmla="*/ 112 w 365"/>
              <a:gd name="T55" fmla="*/ 259 h 293"/>
              <a:gd name="T56" fmla="*/ 112 w 365"/>
              <a:gd name="T57" fmla="*/ 259 h 293"/>
              <a:gd name="T58" fmla="*/ 115 w 365"/>
              <a:gd name="T59" fmla="*/ 259 h 293"/>
              <a:gd name="T60" fmla="*/ 136 w 365"/>
              <a:gd name="T61" fmla="*/ 259 h 293"/>
              <a:gd name="T62" fmla="*/ 144 w 365"/>
              <a:gd name="T63" fmla="*/ 259 h 293"/>
              <a:gd name="T64" fmla="*/ 126 w 365"/>
              <a:gd name="T65" fmla="*/ 128 h 293"/>
              <a:gd name="T66" fmla="*/ 115 w 365"/>
              <a:gd name="T67" fmla="*/ 118 h 293"/>
              <a:gd name="T68" fmla="*/ 105 w 365"/>
              <a:gd name="T69" fmla="*/ 128 h 293"/>
              <a:gd name="T70" fmla="*/ 115 w 365"/>
              <a:gd name="T71" fmla="*/ 138 h 293"/>
              <a:gd name="T72" fmla="*/ 126 w 365"/>
              <a:gd name="T73" fmla="*/ 128 h 293"/>
              <a:gd name="T74" fmla="*/ 129 w 365"/>
              <a:gd name="T75" fmla="*/ 92 h 293"/>
              <a:gd name="T76" fmla="*/ 115 w 365"/>
              <a:gd name="T77" fmla="*/ 79 h 293"/>
              <a:gd name="T78" fmla="*/ 102 w 365"/>
              <a:gd name="T79" fmla="*/ 92 h 293"/>
              <a:gd name="T80" fmla="*/ 115 w 365"/>
              <a:gd name="T81" fmla="*/ 105 h 293"/>
              <a:gd name="T82" fmla="*/ 129 w 365"/>
              <a:gd name="T83" fmla="*/ 92 h 293"/>
              <a:gd name="T84" fmla="*/ 21 w 365"/>
              <a:gd name="T85" fmla="*/ 48 h 293"/>
              <a:gd name="T86" fmla="*/ 123 w 365"/>
              <a:gd name="T87" fmla="*/ 48 h 293"/>
              <a:gd name="T88" fmla="*/ 127 w 365"/>
              <a:gd name="T89" fmla="*/ 44 h 293"/>
              <a:gd name="T90" fmla="*/ 127 w 365"/>
              <a:gd name="T91" fmla="*/ 31 h 293"/>
              <a:gd name="T92" fmla="*/ 123 w 365"/>
              <a:gd name="T93" fmla="*/ 27 h 293"/>
              <a:gd name="T94" fmla="*/ 21 w 365"/>
              <a:gd name="T95" fmla="*/ 27 h 293"/>
              <a:gd name="T96" fmla="*/ 17 w 365"/>
              <a:gd name="T97" fmla="*/ 31 h 293"/>
              <a:gd name="T98" fmla="*/ 17 w 365"/>
              <a:gd name="T99" fmla="*/ 44 h 293"/>
              <a:gd name="T100" fmla="*/ 21 w 365"/>
              <a:gd name="T101" fmla="*/ 48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5" h="293">
                <a:moveTo>
                  <a:pt x="365" y="187"/>
                </a:moveTo>
                <a:cubicBezTo>
                  <a:pt x="365" y="222"/>
                  <a:pt x="337" y="250"/>
                  <a:pt x="302" y="250"/>
                </a:cubicBezTo>
                <a:cubicBezTo>
                  <a:pt x="112" y="250"/>
                  <a:pt x="112" y="250"/>
                  <a:pt x="112" y="250"/>
                </a:cubicBezTo>
                <a:cubicBezTo>
                  <a:pt x="94" y="250"/>
                  <a:pt x="80" y="236"/>
                  <a:pt x="80" y="218"/>
                </a:cubicBezTo>
                <a:cubicBezTo>
                  <a:pt x="80" y="203"/>
                  <a:pt x="90" y="190"/>
                  <a:pt x="104" y="187"/>
                </a:cubicBezTo>
                <a:cubicBezTo>
                  <a:pt x="110" y="172"/>
                  <a:pt x="125" y="160"/>
                  <a:pt x="142" y="158"/>
                </a:cubicBezTo>
                <a:cubicBezTo>
                  <a:pt x="143" y="122"/>
                  <a:pt x="173" y="93"/>
                  <a:pt x="210" y="93"/>
                </a:cubicBezTo>
                <a:cubicBezTo>
                  <a:pt x="237" y="93"/>
                  <a:pt x="261" y="109"/>
                  <a:pt x="272" y="132"/>
                </a:cubicBezTo>
                <a:cubicBezTo>
                  <a:pt x="281" y="127"/>
                  <a:pt x="292" y="125"/>
                  <a:pt x="302" y="125"/>
                </a:cubicBezTo>
                <a:cubicBezTo>
                  <a:pt x="337" y="125"/>
                  <a:pt x="365" y="153"/>
                  <a:pt x="365" y="187"/>
                </a:cubicBezTo>
                <a:close/>
                <a:moveTo>
                  <a:pt x="144" y="259"/>
                </a:moveTo>
                <a:cubicBezTo>
                  <a:pt x="144" y="268"/>
                  <a:pt x="144" y="279"/>
                  <a:pt x="144" y="289"/>
                </a:cubicBezTo>
                <a:cubicBezTo>
                  <a:pt x="144" y="291"/>
                  <a:pt x="143" y="293"/>
                  <a:pt x="141" y="293"/>
                </a:cubicBezTo>
                <a:cubicBezTo>
                  <a:pt x="141" y="293"/>
                  <a:pt x="141" y="293"/>
                  <a:pt x="4" y="293"/>
                </a:cubicBezTo>
                <a:cubicBezTo>
                  <a:pt x="2" y="293"/>
                  <a:pt x="0" y="291"/>
                  <a:pt x="0" y="289"/>
                </a:cubicBezTo>
                <a:cubicBezTo>
                  <a:pt x="0" y="289"/>
                  <a:pt x="0" y="289"/>
                  <a:pt x="0" y="65"/>
                </a:cubicBezTo>
                <a:cubicBezTo>
                  <a:pt x="0" y="65"/>
                  <a:pt x="0" y="65"/>
                  <a:pt x="0" y="61"/>
                </a:cubicBezTo>
                <a:cubicBezTo>
                  <a:pt x="0" y="61"/>
                  <a:pt x="0" y="61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" y="0"/>
                  <a:pt x="4" y="0"/>
                  <a:pt x="141" y="0"/>
                </a:cubicBezTo>
                <a:cubicBezTo>
                  <a:pt x="143" y="0"/>
                  <a:pt x="144" y="1"/>
                  <a:pt x="144" y="3"/>
                </a:cubicBezTo>
                <a:cubicBezTo>
                  <a:pt x="144" y="3"/>
                  <a:pt x="144" y="3"/>
                  <a:pt x="144" y="61"/>
                </a:cubicBezTo>
                <a:cubicBezTo>
                  <a:pt x="144" y="61"/>
                  <a:pt x="144" y="61"/>
                  <a:pt x="144" y="65"/>
                </a:cubicBezTo>
                <a:cubicBezTo>
                  <a:pt x="144" y="65"/>
                  <a:pt x="144" y="65"/>
                  <a:pt x="144" y="120"/>
                </a:cubicBezTo>
                <a:cubicBezTo>
                  <a:pt x="139" y="129"/>
                  <a:pt x="135" y="140"/>
                  <a:pt x="133" y="151"/>
                </a:cubicBezTo>
                <a:cubicBezTo>
                  <a:pt x="118" y="155"/>
                  <a:pt x="105" y="165"/>
                  <a:pt x="97" y="179"/>
                </a:cubicBezTo>
                <a:cubicBezTo>
                  <a:pt x="82" y="185"/>
                  <a:pt x="71" y="201"/>
                  <a:pt x="71" y="218"/>
                </a:cubicBezTo>
                <a:cubicBezTo>
                  <a:pt x="71" y="240"/>
                  <a:pt x="89" y="259"/>
                  <a:pt x="112" y="259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5" y="259"/>
                  <a:pt x="115" y="259"/>
                  <a:pt x="115" y="259"/>
                </a:cubicBezTo>
                <a:cubicBezTo>
                  <a:pt x="136" y="259"/>
                  <a:pt x="136" y="259"/>
                  <a:pt x="136" y="259"/>
                </a:cubicBezTo>
                <a:lnTo>
                  <a:pt x="144" y="259"/>
                </a:lnTo>
                <a:close/>
                <a:moveTo>
                  <a:pt x="126" y="128"/>
                </a:moveTo>
                <a:cubicBezTo>
                  <a:pt x="126" y="123"/>
                  <a:pt x="121" y="118"/>
                  <a:pt x="115" y="118"/>
                </a:cubicBezTo>
                <a:cubicBezTo>
                  <a:pt x="110" y="118"/>
                  <a:pt x="105" y="123"/>
                  <a:pt x="105" y="128"/>
                </a:cubicBezTo>
                <a:cubicBezTo>
                  <a:pt x="105" y="134"/>
                  <a:pt x="110" y="138"/>
                  <a:pt x="115" y="138"/>
                </a:cubicBezTo>
                <a:cubicBezTo>
                  <a:pt x="121" y="138"/>
                  <a:pt x="126" y="134"/>
                  <a:pt x="126" y="128"/>
                </a:cubicBezTo>
                <a:close/>
                <a:moveTo>
                  <a:pt x="129" y="92"/>
                </a:moveTo>
                <a:cubicBezTo>
                  <a:pt x="129" y="85"/>
                  <a:pt x="123" y="79"/>
                  <a:pt x="115" y="79"/>
                </a:cubicBezTo>
                <a:cubicBezTo>
                  <a:pt x="108" y="79"/>
                  <a:pt x="102" y="85"/>
                  <a:pt x="102" y="92"/>
                </a:cubicBezTo>
                <a:cubicBezTo>
                  <a:pt x="102" y="99"/>
                  <a:pt x="108" y="105"/>
                  <a:pt x="115" y="105"/>
                </a:cubicBezTo>
                <a:cubicBezTo>
                  <a:pt x="123" y="105"/>
                  <a:pt x="129" y="99"/>
                  <a:pt x="129" y="92"/>
                </a:cubicBezTo>
                <a:close/>
                <a:moveTo>
                  <a:pt x="21" y="48"/>
                </a:moveTo>
                <a:cubicBezTo>
                  <a:pt x="21" y="48"/>
                  <a:pt x="21" y="48"/>
                  <a:pt x="123" y="48"/>
                </a:cubicBezTo>
                <a:cubicBezTo>
                  <a:pt x="126" y="48"/>
                  <a:pt x="127" y="47"/>
                  <a:pt x="127" y="44"/>
                </a:cubicBezTo>
                <a:cubicBezTo>
                  <a:pt x="127" y="44"/>
                  <a:pt x="127" y="44"/>
                  <a:pt x="127" y="31"/>
                </a:cubicBezTo>
                <a:cubicBezTo>
                  <a:pt x="127" y="29"/>
                  <a:pt x="126" y="27"/>
                  <a:pt x="123" y="27"/>
                </a:cubicBezTo>
                <a:cubicBezTo>
                  <a:pt x="123" y="27"/>
                  <a:pt x="123" y="27"/>
                  <a:pt x="21" y="27"/>
                </a:cubicBezTo>
                <a:cubicBezTo>
                  <a:pt x="19" y="27"/>
                  <a:pt x="17" y="29"/>
                  <a:pt x="17" y="31"/>
                </a:cubicBezTo>
                <a:cubicBezTo>
                  <a:pt x="17" y="31"/>
                  <a:pt x="17" y="31"/>
                  <a:pt x="17" y="44"/>
                </a:cubicBezTo>
                <a:cubicBezTo>
                  <a:pt x="17" y="47"/>
                  <a:pt x="19" y="48"/>
                  <a:pt x="21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/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5962087" y="5690948"/>
            <a:ext cx="180923" cy="18092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128" name="Straight Connector 127"/>
          <p:cNvCxnSpPr/>
          <p:nvPr/>
        </p:nvCxnSpPr>
        <p:spPr>
          <a:xfrm>
            <a:off x="6220379" y="4975152"/>
            <a:ext cx="934678" cy="0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8460827" y="2789713"/>
            <a:ext cx="14405" cy="319948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/>
          <p:cNvGrpSpPr/>
          <p:nvPr/>
        </p:nvGrpSpPr>
        <p:grpSpPr>
          <a:xfrm>
            <a:off x="4733040" y="2397692"/>
            <a:ext cx="2181448" cy="1466845"/>
            <a:chOff x="5201601" y="1109467"/>
            <a:chExt cx="2182068" cy="1467260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1625" y="1109467"/>
              <a:ext cx="408031" cy="408031"/>
            </a:xfrm>
            <a:prstGeom prst="rect">
              <a:avLst/>
            </a:prstGeom>
          </p:spPr>
        </p:pic>
        <p:grpSp>
          <p:nvGrpSpPr>
            <p:cNvPr id="132" name="Group 131"/>
            <p:cNvGrpSpPr/>
            <p:nvPr/>
          </p:nvGrpSpPr>
          <p:grpSpPr>
            <a:xfrm>
              <a:off x="5201601" y="1595613"/>
              <a:ext cx="2182068" cy="981114"/>
              <a:chOff x="5360312" y="3563592"/>
              <a:chExt cx="2182068" cy="981114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5360312" y="3563592"/>
                <a:ext cx="1276632" cy="197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49">
                  <a:spcAft>
                    <a:spcPts val="612"/>
                  </a:spcAft>
                </a:pPr>
                <a:r>
                  <a:rPr lang="en-US" sz="1398" dirty="0">
                    <a:gradFill>
                      <a:gsLst>
                        <a:gs pos="2917">
                          <a:srgbClr val="F8F8F8">
                            <a:lumMod val="50000"/>
                          </a:srgbClr>
                        </a:gs>
                        <a:gs pos="30000">
                          <a:srgbClr val="F8F8F8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"/>
                  </a:rPr>
                  <a:t>API app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579456" y="4347152"/>
                <a:ext cx="935192" cy="197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49">
                  <a:spcAft>
                    <a:spcPts val="612"/>
                  </a:spcAft>
                </a:pPr>
                <a:r>
                  <a:rPr lang="en-US" sz="1398" dirty="0">
                    <a:gradFill>
                      <a:gsLst>
                        <a:gs pos="2917">
                          <a:srgbClr val="F8F8F8">
                            <a:lumMod val="50000"/>
                          </a:srgbClr>
                        </a:gs>
                        <a:gs pos="30000">
                          <a:srgbClr val="F8F8F8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"/>
                  </a:rPr>
                  <a:t>Web app</a:t>
                </a: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6499860" y="3663156"/>
                <a:ext cx="1042520" cy="831057"/>
                <a:chOff x="6499860" y="3663156"/>
                <a:chExt cx="1042520" cy="831057"/>
              </a:xfrm>
            </p:grpSpPr>
            <p:cxnSp>
              <p:nvCxnSpPr>
                <p:cNvPr id="137" name="Straight Connector 136"/>
                <p:cNvCxnSpPr>
                  <a:cxnSpLocks/>
                </p:cNvCxnSpPr>
                <p:nvPr/>
              </p:nvCxnSpPr>
              <p:spPr>
                <a:xfrm flipH="1" flipV="1">
                  <a:off x="7309794" y="4079027"/>
                  <a:ext cx="232586" cy="268125"/>
                </a:xfrm>
                <a:prstGeom prst="line">
                  <a:avLst/>
                </a:prstGeom>
                <a:ln w="38100">
                  <a:solidFill>
                    <a:schemeClr val="tx1">
                      <a:lumMod val="40000"/>
                      <a:lumOff val="6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V="1">
                  <a:off x="7309794" y="3663156"/>
                  <a:ext cx="0" cy="831057"/>
                </a:xfrm>
                <a:prstGeom prst="line">
                  <a:avLst/>
                </a:prstGeom>
                <a:ln w="38100">
                  <a:solidFill>
                    <a:schemeClr val="tx1">
                      <a:lumMod val="40000"/>
                      <a:lumOff val="6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H="1">
                  <a:off x="6499860" y="3680820"/>
                  <a:ext cx="807530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40000"/>
                      <a:lumOff val="6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flipH="1">
                  <a:off x="6499860" y="4477234"/>
                  <a:ext cx="807530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40000"/>
                      <a:lumOff val="6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98331" y="2018233"/>
              <a:ext cx="326678" cy="32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7819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083" y="1490"/>
            <a:ext cx="5598048" cy="69975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76327" y="1182424"/>
            <a:ext cx="7234439" cy="3079012"/>
            <a:chOff x="274639" y="1181766"/>
            <a:chExt cx="7236491" cy="3079886"/>
          </a:xfrm>
        </p:grpSpPr>
        <p:sp>
          <p:nvSpPr>
            <p:cNvPr id="5" name="TextBox 4"/>
            <p:cNvSpPr txBox="1">
              <a:spLocks/>
            </p:cNvSpPr>
            <p:nvPr/>
          </p:nvSpPr>
          <p:spPr>
            <a:xfrm>
              <a:off x="274639" y="1441875"/>
              <a:ext cx="7236491" cy="2819777"/>
            </a:xfrm>
            <a:prstGeom prst="rect">
              <a:avLst/>
            </a:prstGeom>
            <a:noFill/>
          </p:spPr>
          <p:txBody>
            <a:bodyPr wrap="square" lIns="182802" tIns="146241" rIns="182802" bIns="0" numCol="3" rtlCol="0">
              <a:noAutofit/>
            </a:bodyPr>
            <a:lstStyle/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Azure Service Bus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Azure Storage Blob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Bing Search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Box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Dropbox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Dynamics CRM Online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Facebook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GitHub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Google Calendar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Google Drive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Google Sheets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Google Tasks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Instagram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 err="1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MailChimp</a:t>
              </a:r>
              <a:endParaRPr lang="en-US" sz="1398" kern="0" dirty="0"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endParaRP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Mandrill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Microsoft Project Online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Microsoft Translator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Office 365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ja-JP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Office</a:t>
              </a:r>
              <a:r>
                <a:rPr lang="ja-JP" alt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 </a:t>
              </a:r>
              <a:r>
                <a:rPr lang="en-US" altLang="ja-JP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365</a:t>
              </a:r>
              <a:r>
                <a:rPr lang="ja-JP" alt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 </a:t>
              </a:r>
              <a:r>
                <a:rPr lang="en-US" altLang="ja-JP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Users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OneDrive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OneDrive for Business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Outlook.com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Project Online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Salesforce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 err="1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SendGrid</a:t>
              </a:r>
              <a:endParaRPr lang="en-US" sz="1398" kern="0" dirty="0"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endParaRP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SharePoint Online 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Slack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 err="1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SparkPost</a:t>
              </a: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 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SQL Azure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Trello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 err="1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Twilio</a:t>
              </a:r>
              <a:endParaRPr lang="en-US" sz="1398" kern="0" dirty="0"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endParaRP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Twitter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VSTS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Wunderlist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Yammer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YouTube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endParaRPr lang="en-US" sz="1398" kern="0" dirty="0"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endParaRPr>
            </a:p>
            <a:p>
              <a:pPr marL="285585" indent="-285585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endParaRPr lang="en-US" sz="1224" kern="0" dirty="0"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639" y="1181766"/>
              <a:ext cx="859876" cy="438963"/>
            </a:xfrm>
            <a:prstGeom prst="rect">
              <a:avLst/>
            </a:prstGeom>
          </p:spPr>
          <p:txBody>
            <a:bodyPr wrap="none" lIns="182828" tIns="91414" rIns="182828" bIns="91414">
              <a:spAutoFit/>
            </a:bodyPr>
            <a:lstStyle/>
            <a:p>
              <a:pPr defTabSz="932205">
                <a:lnSpc>
                  <a:spcPct val="90000"/>
                </a:lnSpc>
                <a:defRPr/>
              </a:pPr>
              <a:r>
                <a:rPr lang="en-US" kern="0" dirty="0">
                  <a:gradFill>
                    <a:gsLst>
                      <a:gs pos="95652">
                        <a:srgbClr val="5C2D91"/>
                      </a:gs>
                      <a:gs pos="83000">
                        <a:srgbClr val="5C2D91"/>
                      </a:gs>
                    </a:gsLst>
                    <a:lin ang="5400000" scaled="0"/>
                  </a:gradFill>
                  <a:latin typeface="Segoe UI Semilight"/>
                </a:rPr>
                <a:t>SaaS</a:t>
              </a: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6325" y="296184"/>
            <a:ext cx="11886192" cy="917314"/>
          </a:xfrm>
        </p:spPr>
        <p:txBody>
          <a:bodyPr/>
          <a:lstStyle/>
          <a:p>
            <a:r>
              <a:rPr lang="en-US" dirty="0"/>
              <a:t>Out-of-box connectors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6326" y="4613421"/>
            <a:ext cx="2131619" cy="2196815"/>
            <a:chOff x="274639" y="4613736"/>
            <a:chExt cx="2132223" cy="2197439"/>
          </a:xfrm>
        </p:grpSpPr>
        <p:sp>
          <p:nvSpPr>
            <p:cNvPr id="11" name="Rectangle 10"/>
            <p:cNvSpPr/>
            <p:nvPr/>
          </p:nvSpPr>
          <p:spPr>
            <a:xfrm>
              <a:off x="274639" y="4933237"/>
              <a:ext cx="2132223" cy="1877938"/>
            </a:xfrm>
            <a:prstGeom prst="rect">
              <a:avLst/>
            </a:prstGeom>
          </p:spPr>
          <p:txBody>
            <a:bodyPr wrap="square" lIns="182828" tIns="91414" bIns="91414">
              <a:spAutoFit/>
            </a:bodyPr>
            <a:lstStyle/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HTTP, HTTPS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HTTP </a:t>
              </a:r>
              <a:r>
                <a:rPr lang="en-US" sz="1398" kern="0" dirty="0" err="1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Webhook</a:t>
              </a: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 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FTP, SFTP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SMTP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RSS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Delay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Workflow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4639" y="4613736"/>
              <a:ext cx="1337338" cy="438963"/>
            </a:xfrm>
            <a:prstGeom prst="rect">
              <a:avLst/>
            </a:prstGeom>
          </p:spPr>
          <p:txBody>
            <a:bodyPr wrap="none" lIns="182828" tIns="91414" rIns="182828" bIns="91414">
              <a:spAutoFit/>
            </a:bodyPr>
            <a:lstStyle/>
            <a:p>
              <a:pPr defTabSz="932205">
                <a:lnSpc>
                  <a:spcPct val="90000"/>
                </a:lnSpc>
                <a:defRPr/>
              </a:pPr>
              <a:r>
                <a:rPr lang="en-US" kern="0" dirty="0">
                  <a:gradFill>
                    <a:gsLst>
                      <a:gs pos="95652">
                        <a:srgbClr val="5C2D91"/>
                      </a:gs>
                      <a:gs pos="83000">
                        <a:srgbClr val="5C2D91"/>
                      </a:gs>
                    </a:gsLst>
                    <a:lin ang="5400000" scaled="0"/>
                  </a:gradFill>
                  <a:latin typeface="Segoe UI Semilight"/>
                </a:rPr>
                <a:t>Protocols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58998" y="4613419"/>
            <a:ext cx="2664053" cy="1923002"/>
            <a:chOff x="2557958" y="4613736"/>
            <a:chExt cx="2664809" cy="1923549"/>
          </a:xfrm>
        </p:grpSpPr>
        <p:sp>
          <p:nvSpPr>
            <p:cNvPr id="16" name="Rectangle 15"/>
            <p:cNvSpPr/>
            <p:nvPr/>
          </p:nvSpPr>
          <p:spPr>
            <a:xfrm>
              <a:off x="2557958" y="4933237"/>
              <a:ext cx="2122361" cy="1604048"/>
            </a:xfrm>
            <a:prstGeom prst="rect">
              <a:avLst/>
            </a:prstGeom>
          </p:spPr>
          <p:txBody>
            <a:bodyPr wrap="square" lIns="182828" tIns="91414" bIns="91414">
              <a:spAutoFit/>
            </a:bodyPr>
            <a:lstStyle/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Validate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Transform (+Mapper)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Convert (XML-FF)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X12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EDIFACT</a:t>
              </a:r>
            </a:p>
            <a:p>
              <a:pPr marL="172972" indent="-172972" defTabSz="932205">
                <a:spcAft>
                  <a:spcPts val="1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AS2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63000" y="4613736"/>
              <a:ext cx="2659767" cy="438963"/>
            </a:xfrm>
            <a:prstGeom prst="rect">
              <a:avLst/>
            </a:prstGeom>
          </p:spPr>
          <p:txBody>
            <a:bodyPr wrap="square" lIns="182828" tIns="91414" rIns="182828" bIns="91414">
              <a:spAutoFit/>
            </a:bodyPr>
            <a:lstStyle/>
            <a:p>
              <a:pPr defTabSz="932205">
                <a:lnSpc>
                  <a:spcPct val="90000"/>
                </a:lnSpc>
                <a:defRPr/>
              </a:pPr>
              <a:r>
                <a:rPr lang="en-US" kern="0" dirty="0">
                  <a:gradFill>
                    <a:gsLst>
                      <a:gs pos="95652">
                        <a:srgbClr val="5C2D91"/>
                      </a:gs>
                      <a:gs pos="83000">
                        <a:srgbClr val="5C2D91"/>
                      </a:gs>
                    </a:gsLst>
                    <a:lin ang="5400000" scaled="0"/>
                  </a:gradFill>
                  <a:latin typeface="Segoe UI Semilight"/>
                </a:rPr>
                <a:t>Enterprise messaging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70548" y="4613424"/>
            <a:ext cx="1850918" cy="1951251"/>
            <a:chOff x="4870166" y="4613736"/>
            <a:chExt cx="1851442" cy="1951802"/>
          </a:xfrm>
        </p:grpSpPr>
        <p:sp>
          <p:nvSpPr>
            <p:cNvPr id="18" name="Rectangle 17"/>
            <p:cNvSpPr/>
            <p:nvPr/>
          </p:nvSpPr>
          <p:spPr>
            <a:xfrm>
              <a:off x="4983815" y="4613736"/>
              <a:ext cx="1067539" cy="438963"/>
            </a:xfrm>
            <a:prstGeom prst="rect">
              <a:avLst/>
            </a:prstGeom>
          </p:spPr>
          <p:txBody>
            <a:bodyPr wrap="none" lIns="182828" tIns="91414" rIns="182828" bIns="91414">
              <a:spAutoFit/>
            </a:bodyPr>
            <a:lstStyle/>
            <a:p>
              <a:pPr defTabSz="932205">
                <a:lnSpc>
                  <a:spcPct val="90000"/>
                </a:lnSpc>
                <a:defRPr/>
              </a:pPr>
              <a:r>
                <a:rPr lang="en-US" kern="0" dirty="0">
                  <a:gradFill>
                    <a:gsLst>
                      <a:gs pos="95652">
                        <a:srgbClr val="5C2D91"/>
                      </a:gs>
                      <a:gs pos="83000">
                        <a:srgbClr val="5C2D91"/>
                      </a:gs>
                    </a:gsLst>
                    <a:lin ang="5400000" scaled="0"/>
                  </a:gradFill>
                  <a:latin typeface="Segoe UI Semilight"/>
                </a:rPr>
                <a:t>Hybrid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0166" y="4933237"/>
              <a:ext cx="1851442" cy="1632301"/>
            </a:xfrm>
            <a:prstGeom prst="rect">
              <a:avLst/>
            </a:prstGeom>
          </p:spPr>
          <p:txBody>
            <a:bodyPr wrap="square" lIns="182828" tIns="91414" bIns="91414">
              <a:spAutoFit/>
            </a:bodyPr>
            <a:lstStyle>
              <a:defPPr>
                <a:defRPr lang="en-US"/>
              </a:defPPr>
              <a:lvl1pPr marL="173038" indent="-173038" defTabSz="932563">
                <a:spcAft>
                  <a:spcPts val="150"/>
                </a:spcAft>
                <a:buFont typeface="Arial" panose="020B0604020202020204" pitchFamily="34" charset="0"/>
                <a:buChar char="•"/>
                <a:defRPr sz="1400">
                  <a:gradFill>
                    <a:gsLst>
                      <a:gs pos="10145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76481" indent="-176481" defTabSz="951121">
                <a:spcAft>
                  <a:spcPts val="153"/>
                </a:spcAft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IBM DB2</a:t>
              </a:r>
            </a:p>
            <a:p>
              <a:pPr marL="176481" indent="-176481" defTabSz="951121">
                <a:spcAft>
                  <a:spcPts val="153"/>
                </a:spcAft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Informix</a:t>
              </a:r>
            </a:p>
            <a:p>
              <a:pPr marL="176481" indent="-176481" defTabSz="951121">
                <a:spcAft>
                  <a:spcPts val="153"/>
                </a:spcAft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SharePoint Server</a:t>
              </a:r>
            </a:p>
            <a:p>
              <a:pPr marL="176481" indent="-176481" defTabSz="951121">
                <a:spcAft>
                  <a:spcPts val="153"/>
                </a:spcAft>
                <a:defRPr/>
              </a:pP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SQL Server</a:t>
              </a:r>
            </a:p>
            <a:p>
              <a:pPr marL="176481" indent="-176481" defTabSz="951121">
                <a:spcAft>
                  <a:spcPts val="153"/>
                </a:spcAft>
                <a:defRPr/>
              </a:pPr>
              <a:r>
                <a:rPr lang="en-US" sz="1398" kern="0" dirty="0" err="1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Websphere</a:t>
              </a:r>
              <a:r>
                <a:rPr lang="en-US" sz="1398" kern="0" dirty="0">
                  <a:gradFill>
                    <a:gsLst>
                      <a:gs pos="10145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 MQ</a:t>
              </a:r>
            </a:p>
            <a:p>
              <a:pPr marL="0" indent="0" defTabSz="951121">
                <a:spcAft>
                  <a:spcPts val="153"/>
                </a:spcAft>
                <a:buNone/>
                <a:defRPr/>
              </a:pPr>
              <a:endParaRPr lang="en-US" sz="1398" kern="0" dirty="0"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4328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753E-6 7.80754E-7 L -1.56753E-6 0.0665 " pathEditMode="relative" rAng="0" ptsTypes="AA">
                                      <p:cBhvr>
                                        <p:cTn id="1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56753E-6 7.80754E-7 L -1.56753E-6 0.0665 " pathEditMode="relative" rAng="0" ptsTypes="AA">
                                      <p:cBhvr>
                                        <p:cTn id="18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56753E-6 7.80754E-7 L -1.56753E-6 0.0665 " pathEditMode="relative" rAng="0" ptsTypes="AA">
                                      <p:cBhvr>
                                        <p:cTn id="23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56753E-6 7.80754E-7 L -1.56753E-6 0.0665 " pathEditMode="relative" rAng="0" ptsTypes="AA">
                                      <p:cBhvr>
                                        <p:cTn id="28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56753E-6 7.80754E-7 L -1.56753E-6 0.0665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AE1A6D-79E4-9D42-A112-E260F54E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8" y="0"/>
            <a:ext cx="112776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3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8138795" y="497"/>
            <a:ext cx="4297680" cy="69935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287" y="2276915"/>
            <a:ext cx="2440697" cy="24406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1371970" y="3016842"/>
            <a:ext cx="5827713" cy="960840"/>
          </a:xfrm>
          <a:prstGeom prst="rect">
            <a:avLst/>
          </a:prstGeom>
        </p:spPr>
        <p:txBody>
          <a:bodyPr vert="horz" wrap="square" lIns="186521" tIns="146304" rIns="182880" bIns="146304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4804" dirty="0">
                <a:latin typeface="Segoe UI Light" panose="020B0502040204020203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9" name="arrow_15">
            <a:extLst>
              <a:ext uri="{FF2B5EF4-FFF2-40B4-BE49-F238E27FC236}">
                <a16:creationId xmlns:a16="http://schemas.microsoft.com/office/drawing/2014/main" id="{37E10210-652C-4569-896D-AB1AE54641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7580" y="3140880"/>
            <a:ext cx="716016" cy="712764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72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Straight Connector 479"/>
          <p:cNvCxnSpPr/>
          <p:nvPr/>
        </p:nvCxnSpPr>
        <p:spPr>
          <a:xfrm flipV="1">
            <a:off x="8859731" y="3108678"/>
            <a:ext cx="0" cy="303096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/>
          <p:nvPr/>
        </p:nvCxnSpPr>
        <p:spPr>
          <a:xfrm flipV="1">
            <a:off x="11362217" y="2564660"/>
            <a:ext cx="0" cy="225379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 flipV="1">
            <a:off x="6699200" y="0"/>
            <a:ext cx="0" cy="699452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/>
        </p:nvCxnSpPr>
        <p:spPr>
          <a:xfrm flipV="1">
            <a:off x="9885595" y="0"/>
            <a:ext cx="0" cy="699452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 flipV="1">
            <a:off x="699452" y="2797811"/>
            <a:ext cx="0" cy="419671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/>
          <p:nvPr/>
        </p:nvCxnSpPr>
        <p:spPr>
          <a:xfrm>
            <a:off x="699452" y="2797811"/>
            <a:ext cx="225379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/>
        </p:nvCxnSpPr>
        <p:spPr>
          <a:xfrm flipV="1">
            <a:off x="2953243" y="0"/>
            <a:ext cx="0" cy="279781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2347051" y="1"/>
            <a:ext cx="0" cy="53624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/>
          <p:nvPr/>
        </p:nvCxnSpPr>
        <p:spPr>
          <a:xfrm>
            <a:off x="2331508" y="3730414"/>
            <a:ext cx="298433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/>
          <p:cNvCxnSpPr/>
          <p:nvPr/>
        </p:nvCxnSpPr>
        <p:spPr>
          <a:xfrm flipV="1">
            <a:off x="5315839" y="3730414"/>
            <a:ext cx="0" cy="326411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>
            <a:off x="0" y="948147"/>
            <a:ext cx="233150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/>
        </p:nvCxnSpPr>
        <p:spPr>
          <a:xfrm flipV="1">
            <a:off x="4429865" y="1398906"/>
            <a:ext cx="0" cy="23315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/>
        </p:nvCxnSpPr>
        <p:spPr>
          <a:xfrm>
            <a:off x="4429865" y="1398906"/>
            <a:ext cx="225379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>
            <a:off x="6683656" y="3124222"/>
            <a:ext cx="3217482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/>
          <p:nvPr/>
        </p:nvCxnSpPr>
        <p:spPr>
          <a:xfrm>
            <a:off x="9870051" y="2564660"/>
            <a:ext cx="25646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 flipV="1">
            <a:off x="11968409" y="1"/>
            <a:ext cx="0" cy="256465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0" y="5362470"/>
            <a:ext cx="235948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8859731" y="6139639"/>
            <a:ext cx="357497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11346673" y="4818451"/>
            <a:ext cx="1088037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2331508" y="4973885"/>
            <a:ext cx="298433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V="1">
            <a:off x="3186394" y="4973885"/>
            <a:ext cx="0" cy="202064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6" name="Group 485"/>
          <p:cNvGrpSpPr/>
          <p:nvPr/>
        </p:nvGrpSpPr>
        <p:grpSpPr>
          <a:xfrm>
            <a:off x="2021522" y="1398905"/>
            <a:ext cx="652822" cy="652822"/>
            <a:chOff x="1981200" y="1371600"/>
            <a:chExt cx="640080" cy="640080"/>
          </a:xfrm>
        </p:grpSpPr>
        <p:sp>
          <p:nvSpPr>
            <p:cNvPr id="484" name="Oval 483"/>
            <p:cNvSpPr/>
            <p:nvPr/>
          </p:nvSpPr>
          <p:spPr>
            <a:xfrm>
              <a:off x="1981200" y="13716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485" name="Picture 48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4204" y="1504604"/>
              <a:ext cx="374072" cy="37407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1" name="Group 490"/>
          <p:cNvGrpSpPr/>
          <p:nvPr/>
        </p:nvGrpSpPr>
        <p:grpSpPr>
          <a:xfrm>
            <a:off x="3187276" y="3419545"/>
            <a:ext cx="652822" cy="652822"/>
            <a:chOff x="3124200" y="3352800"/>
            <a:chExt cx="640080" cy="640080"/>
          </a:xfrm>
        </p:grpSpPr>
        <p:sp>
          <p:nvSpPr>
            <p:cNvPr id="488" name="Oval 487"/>
            <p:cNvSpPr/>
            <p:nvPr/>
          </p:nvSpPr>
          <p:spPr>
            <a:xfrm>
              <a:off x="3124200" y="33528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490" name="Picture 48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4208" y="3502808"/>
              <a:ext cx="340065" cy="34006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10" name="Group 509"/>
          <p:cNvGrpSpPr/>
          <p:nvPr/>
        </p:nvGrpSpPr>
        <p:grpSpPr>
          <a:xfrm>
            <a:off x="4119880" y="2176074"/>
            <a:ext cx="652822" cy="652822"/>
            <a:chOff x="4038600" y="2133600"/>
            <a:chExt cx="640080" cy="640080"/>
          </a:xfrm>
        </p:grpSpPr>
        <p:sp>
          <p:nvSpPr>
            <p:cNvPr id="496" name="Oval 495"/>
            <p:cNvSpPr/>
            <p:nvPr/>
          </p:nvSpPr>
          <p:spPr>
            <a:xfrm>
              <a:off x="4038600" y="21336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03" name="Picture 50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1604" y="2331745"/>
              <a:ext cx="374072" cy="243791"/>
            </a:xfrm>
            <a:prstGeom prst="rect">
              <a:avLst/>
            </a:prstGeom>
          </p:spPr>
        </p:pic>
      </p:grpSp>
      <p:grpSp>
        <p:nvGrpSpPr>
          <p:cNvPr id="511" name="Group 510"/>
          <p:cNvGrpSpPr/>
          <p:nvPr/>
        </p:nvGrpSpPr>
        <p:grpSpPr>
          <a:xfrm>
            <a:off x="6373671" y="4087911"/>
            <a:ext cx="652822" cy="652822"/>
            <a:chOff x="6248400" y="4008120"/>
            <a:chExt cx="640080" cy="640080"/>
          </a:xfrm>
        </p:grpSpPr>
        <p:sp>
          <p:nvSpPr>
            <p:cNvPr id="494" name="Oval 493"/>
            <p:cNvSpPr/>
            <p:nvPr/>
          </p:nvSpPr>
          <p:spPr>
            <a:xfrm>
              <a:off x="6248400" y="400812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grpSp>
          <p:nvGrpSpPr>
            <p:cNvPr id="509" name="Group 508"/>
            <p:cNvGrpSpPr/>
            <p:nvPr/>
          </p:nvGrpSpPr>
          <p:grpSpPr>
            <a:xfrm>
              <a:off x="6381403" y="4141123"/>
              <a:ext cx="374072" cy="374072"/>
              <a:chOff x="3857186" y="2158274"/>
              <a:chExt cx="2467833" cy="2017563"/>
            </a:xfrm>
          </p:grpSpPr>
          <p:pic>
            <p:nvPicPr>
              <p:cNvPr id="504" name="Picture 50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7186" y="2158274"/>
                <a:ext cx="2467833" cy="2017563"/>
              </a:xfrm>
              <a:prstGeom prst="rect">
                <a:avLst/>
              </a:prstGeom>
            </p:spPr>
          </p:pic>
          <p:sp>
            <p:nvSpPr>
              <p:cNvPr id="508" name="Oval 507"/>
              <p:cNvSpPr/>
              <p:nvPr/>
            </p:nvSpPr>
            <p:spPr>
              <a:xfrm>
                <a:off x="4419598" y="2729335"/>
                <a:ext cx="1447799" cy="1246903"/>
              </a:xfrm>
              <a:prstGeom prst="ellipse">
                <a:avLst/>
              </a:prstGeom>
              <a:noFill/>
              <a:ln w="28575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73"/>
              </a:p>
            </p:txBody>
          </p:sp>
        </p:grpSp>
      </p:grpSp>
      <p:grpSp>
        <p:nvGrpSpPr>
          <p:cNvPr id="514" name="Group 513"/>
          <p:cNvGrpSpPr/>
          <p:nvPr/>
        </p:nvGrpSpPr>
        <p:grpSpPr>
          <a:xfrm>
            <a:off x="389466" y="3574979"/>
            <a:ext cx="652822" cy="652822"/>
            <a:chOff x="381000" y="3505200"/>
            <a:chExt cx="640080" cy="640080"/>
          </a:xfrm>
        </p:grpSpPr>
        <p:sp>
          <p:nvSpPr>
            <p:cNvPr id="492" name="Oval 491"/>
            <p:cNvSpPr/>
            <p:nvPr/>
          </p:nvSpPr>
          <p:spPr>
            <a:xfrm>
              <a:off x="381000" y="35052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13" name="Picture 5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65" y="3670665"/>
              <a:ext cx="309151" cy="309151"/>
            </a:xfrm>
            <a:prstGeom prst="rect">
              <a:avLst/>
            </a:prstGeom>
          </p:spPr>
        </p:pic>
      </p:grpSp>
      <p:grpSp>
        <p:nvGrpSpPr>
          <p:cNvPr id="516" name="Group 515"/>
          <p:cNvGrpSpPr/>
          <p:nvPr/>
        </p:nvGrpSpPr>
        <p:grpSpPr>
          <a:xfrm>
            <a:off x="6373671" y="310867"/>
            <a:ext cx="652822" cy="652822"/>
            <a:chOff x="6248400" y="304800"/>
            <a:chExt cx="640080" cy="640080"/>
          </a:xfrm>
        </p:grpSpPr>
        <p:sp>
          <p:nvSpPr>
            <p:cNvPr id="493" name="Oval 492"/>
            <p:cNvSpPr/>
            <p:nvPr/>
          </p:nvSpPr>
          <p:spPr>
            <a:xfrm>
              <a:off x="6248400" y="3048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15" name="Picture 5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2197" y="437803"/>
              <a:ext cx="392489" cy="374072"/>
            </a:xfrm>
            <a:prstGeom prst="rect">
              <a:avLst/>
            </a:prstGeom>
          </p:spPr>
        </p:pic>
      </p:grpSp>
      <p:grpSp>
        <p:nvGrpSpPr>
          <p:cNvPr id="523" name="Group 522"/>
          <p:cNvGrpSpPr/>
          <p:nvPr/>
        </p:nvGrpSpPr>
        <p:grpSpPr>
          <a:xfrm>
            <a:off x="7617142" y="2797810"/>
            <a:ext cx="652822" cy="652822"/>
            <a:chOff x="7467600" y="2743200"/>
            <a:chExt cx="640080" cy="640080"/>
          </a:xfrm>
        </p:grpSpPr>
        <p:sp>
          <p:nvSpPr>
            <p:cNvPr id="502" name="Oval 501"/>
            <p:cNvSpPr/>
            <p:nvPr/>
          </p:nvSpPr>
          <p:spPr>
            <a:xfrm>
              <a:off x="7467600" y="27432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17" name="Picture 5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1870" y="2882181"/>
              <a:ext cx="395448" cy="374072"/>
            </a:xfrm>
            <a:prstGeom prst="rect">
              <a:avLst/>
            </a:prstGeom>
          </p:spPr>
        </p:pic>
      </p:grpSp>
      <p:grpSp>
        <p:nvGrpSpPr>
          <p:cNvPr id="522" name="Group 521"/>
          <p:cNvGrpSpPr/>
          <p:nvPr/>
        </p:nvGrpSpPr>
        <p:grpSpPr>
          <a:xfrm>
            <a:off x="9560066" y="1600969"/>
            <a:ext cx="652822" cy="652822"/>
            <a:chOff x="9372600" y="914400"/>
            <a:chExt cx="640080" cy="640080"/>
          </a:xfrm>
        </p:grpSpPr>
        <p:sp>
          <p:nvSpPr>
            <p:cNvPr id="495" name="Oval 494"/>
            <p:cNvSpPr/>
            <p:nvPr/>
          </p:nvSpPr>
          <p:spPr>
            <a:xfrm>
              <a:off x="9372600" y="9144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18" name="Picture 5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2003" y="1079865"/>
              <a:ext cx="321274" cy="309151"/>
            </a:xfrm>
            <a:prstGeom prst="rect">
              <a:avLst/>
            </a:prstGeom>
          </p:spPr>
        </p:pic>
      </p:grpSp>
      <p:grpSp>
        <p:nvGrpSpPr>
          <p:cNvPr id="521" name="Group 520"/>
          <p:cNvGrpSpPr/>
          <p:nvPr/>
        </p:nvGrpSpPr>
        <p:grpSpPr>
          <a:xfrm>
            <a:off x="11036688" y="3131993"/>
            <a:ext cx="652822" cy="652822"/>
            <a:chOff x="10820400" y="3070860"/>
            <a:chExt cx="640080" cy="640080"/>
          </a:xfrm>
        </p:grpSpPr>
        <p:sp>
          <p:nvSpPr>
            <p:cNvPr id="500" name="Oval 499"/>
            <p:cNvSpPr/>
            <p:nvPr/>
          </p:nvSpPr>
          <p:spPr>
            <a:xfrm>
              <a:off x="10820400" y="307086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20" name="Picture 5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865" y="3236325"/>
              <a:ext cx="309151" cy="309151"/>
            </a:xfrm>
            <a:prstGeom prst="rect">
              <a:avLst/>
            </a:prstGeom>
          </p:spPr>
        </p:pic>
      </p:grpSp>
      <p:grpSp>
        <p:nvGrpSpPr>
          <p:cNvPr id="528" name="Group 527"/>
          <p:cNvGrpSpPr/>
          <p:nvPr/>
        </p:nvGrpSpPr>
        <p:grpSpPr>
          <a:xfrm>
            <a:off x="933485" y="621735"/>
            <a:ext cx="652822" cy="652822"/>
            <a:chOff x="914400" y="609600"/>
            <a:chExt cx="640080" cy="640080"/>
          </a:xfrm>
        </p:grpSpPr>
        <p:sp>
          <p:nvSpPr>
            <p:cNvPr id="525" name="Oval 524"/>
            <p:cNvSpPr/>
            <p:nvPr/>
          </p:nvSpPr>
          <p:spPr>
            <a:xfrm>
              <a:off x="914400" y="6096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27" name="Picture 5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5906" y="759608"/>
              <a:ext cx="357069" cy="340065"/>
            </a:xfrm>
            <a:prstGeom prst="rect">
              <a:avLst/>
            </a:prstGeom>
          </p:spPr>
        </p:pic>
      </p:grpSp>
      <p:grpSp>
        <p:nvGrpSpPr>
          <p:cNvPr id="534" name="Group 533"/>
          <p:cNvGrpSpPr/>
          <p:nvPr/>
        </p:nvGrpSpPr>
        <p:grpSpPr>
          <a:xfrm>
            <a:off x="11658423" y="310867"/>
            <a:ext cx="652822" cy="652822"/>
            <a:chOff x="11430000" y="304800"/>
            <a:chExt cx="640080" cy="640080"/>
          </a:xfrm>
        </p:grpSpPr>
        <p:sp>
          <p:nvSpPr>
            <p:cNvPr id="532" name="Oval 531"/>
            <p:cNvSpPr/>
            <p:nvPr/>
          </p:nvSpPr>
          <p:spPr>
            <a:xfrm>
              <a:off x="11430000" y="304800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3"/>
            </a:p>
          </p:txBody>
        </p:sp>
        <p:pic>
          <p:nvPicPr>
            <p:cNvPr id="530" name="Picture 5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5465" y="462794"/>
              <a:ext cx="309151" cy="309151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AB1B677-9285-4576-94D6-1B9809CC2210}"/>
              </a:ext>
            </a:extLst>
          </p:cNvPr>
          <p:cNvSpPr txBox="1"/>
          <p:nvPr/>
        </p:nvSpPr>
        <p:spPr>
          <a:xfrm>
            <a:off x="3115970" y="300315"/>
            <a:ext cx="328974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gradFill>
                  <a:gsLst>
                    <a:gs pos="21910">
                      <a:schemeClr val="tx1"/>
                    </a:gs>
                    <a:gs pos="5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Modern computing </a:t>
            </a:r>
            <a:br>
              <a:rPr lang="en-US" sz="2000">
                <a:gradFill>
                  <a:gsLst>
                    <a:gs pos="21910">
                      <a:schemeClr val="tx1"/>
                    </a:gs>
                    <a:gs pos="5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000">
                <a:gradFill>
                  <a:gsLst>
                    <a:gs pos="21910">
                      <a:schemeClr val="tx1"/>
                    </a:gs>
                    <a:gs pos="5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 all about events</a:t>
            </a:r>
          </a:p>
        </p:txBody>
      </p:sp>
    </p:spTree>
    <p:extLst>
      <p:ext uri="{BB962C8B-B14F-4D97-AF65-F5344CB8AC3E}">
        <p14:creationId xmlns:p14="http://schemas.microsoft.com/office/powerpoint/2010/main" val="39387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8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8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5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5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8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5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8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8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accel="10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48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8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49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0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40311E-6 -0.00023 L 0.14577 -0.00023 C 0.14577 0.07716 0.14501 0.38697 0.14501 0.46459 " pathEditMode="relative" rAng="0" ptsTypes="AAA">
                                      <p:cBhvr>
                                        <p:cTn id="73" dur="1000" spd="-100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9" y="2324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8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8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8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" presetClass="emph" presetSubtype="0" accel="100000" autoRev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5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0" presetClass="path" presetSubtype="0" decel="10000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0.00012 -0.00045 L 0.00012 -0.15842 L 0.18139 -0.15842 L 0.18139 -0.36904 " pathEditMode="relative" ptsTypes="AAAA">
                                      <p:cBhvr>
                                        <p:cTn id="92" dur="1000" spd="-100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" presetClass="emph" presetSubtype="0" accel="100000" autoRev="1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5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8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8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mph" presetSubtype="0" accel="100000" autoRev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110" dur="500" fill="hold"/>
                                        <p:tgtEl>
                                          <p:spTgt spid="5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" presetClass="entr" presetSubtype="8" decel="10000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50" presetClass="path" presetSubtype="0" decel="10000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3.50013E-6 -0.00022 L -0.09982 -0.00022 C -0.09982 0.09737 -0.09931 0.48866 -0.09931 0.5867 " pathEditMode="relative" rAng="0" ptsTypes="AAA">
                                      <p:cBhvr>
                                        <p:cTn id="116" dur="1100" spd="-100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1" y="2934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" presetClass="emph" presetSubtype="0" ac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0" dur="500" fill="hold"/>
                                        <p:tgtEl>
                                          <p:spTgt spid="5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8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8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6" presetClass="emph" presetSubtype="0" ac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34" dur="500" fill="hold"/>
                                        <p:tgtEl>
                                          <p:spTgt spid="5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8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8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8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6" presetClass="emph" presetSubtype="0" accel="10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51" dur="500" fill="hold"/>
                                        <p:tgtEl>
                                          <p:spTgt spid="5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" presetClass="entr" presetSubtype="8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50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0064 -0.00023 C -0.00089 -0.00023 -0.00166 0.19223 -0.00089 0.19405 C -1.82282E-6 0.19564 0.08897 0.19564 0.08897 0.19428 " pathEditMode="relative" rAng="0" ptsTypes="AAA">
                                      <p:cBhvr>
                                        <p:cTn id="157" dur="800" spd="-100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5" y="9782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8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8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7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7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theme/theme1.xml><?xml version="1.0" encoding="utf-8"?>
<a:theme xmlns:a="http://schemas.openxmlformats.org/drawingml/2006/main" name="CIty-Specific Walk-in slides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Deck" id="{C981F0CA-1C25-4FDF-8E1B-E3366F90BA7E}" vid="{B0B3859E-A8DE-4C6E-B28C-A10446086D44}"/>
    </a:ext>
  </a:extLst>
</a:theme>
</file>

<file path=ppt/theme/theme2.xml><?xml version="1.0" encoding="utf-8"?>
<a:theme xmlns:a="http://schemas.openxmlformats.org/drawingml/2006/main" name="5-50155_Microsoft_Tech_Summit_Light_Template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Deck" id="{C981F0CA-1C25-4FDF-8E1B-E3366F90BA7E}" vid="{F403AC30-865B-4EBC-8D7A-6F52F5350CA7}"/>
    </a:ext>
  </a:extLst>
</a:theme>
</file>

<file path=ppt/theme/theme3.xml><?xml version="1.0" encoding="utf-8"?>
<a:theme xmlns:a="http://schemas.openxmlformats.org/drawingml/2006/main" name="5-50155_Microsoft_Tech_Summit_Dark_Template">
  <a:themeElements>
    <a:clrScheme name="Microsoft Tech Summit Dark Bknd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BCF2"/>
      </a:accent3>
      <a:accent4>
        <a:srgbClr val="FF8C00"/>
      </a:accent4>
      <a:accent5>
        <a:srgbClr val="FFB900"/>
      </a:accent5>
      <a:accent6>
        <a:srgbClr val="D2D2D2"/>
      </a:accent6>
      <a:hlink>
        <a:srgbClr val="93E7FF"/>
      </a:hlink>
      <a:folHlink>
        <a:srgbClr val="93E7F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Deck" id="{C981F0CA-1C25-4FDF-8E1B-E3366F90BA7E}" vid="{29E5FC59-CA0C-4423-B56C-40C5D6CF68FD}"/>
    </a:ext>
  </a:extLst>
</a:theme>
</file>

<file path=ppt/theme/theme4.xml><?xml version="1.0" encoding="utf-8"?>
<a:theme xmlns:a="http://schemas.openxmlformats.org/drawingml/2006/main" name="3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1_5-50155_Microsoft_Tech_Summit_Light_Template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Deck" id="{C981F0CA-1C25-4FDF-8E1B-E3366F90BA7E}" vid="{F403AC30-865B-4EBC-8D7A-6F52F5350CA7}"/>
    </a:ext>
  </a:extLst>
</a:theme>
</file>

<file path=ppt/theme/theme6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629</Words>
  <Application>Microsoft Office PowerPoint</Application>
  <PresentationFormat>Custom</PresentationFormat>
  <Paragraphs>194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CIty-Specific Walk-in slides</vt:lpstr>
      <vt:lpstr>5-50155_Microsoft_Tech_Summit_Light_Template</vt:lpstr>
      <vt:lpstr>5-50155_Microsoft_Tech_Summit_Dark_Template</vt:lpstr>
      <vt:lpstr>3_5-30660_TR21_BO_CT_Template</vt:lpstr>
      <vt:lpstr>1_5-50155_Microsoft_Tech_Summit_Light_Template</vt:lpstr>
      <vt:lpstr>1_5-50002_Ignite_Breakout_Template</vt:lpstr>
      <vt:lpstr>Azure Serverless</vt:lpstr>
      <vt:lpstr>Azure Compute Options</vt:lpstr>
      <vt:lpstr>Azure Compute Options</vt:lpstr>
      <vt:lpstr>Serverless application platform components</vt:lpstr>
      <vt:lpstr>Connect  anything</vt:lpstr>
      <vt:lpstr>Out-of-box connectors</vt:lpstr>
      <vt:lpstr>PowerPoint Presentation</vt:lpstr>
      <vt:lpstr>PowerPoint Presentation</vt:lpstr>
      <vt:lpstr>PowerPoint Presentation</vt:lpstr>
      <vt:lpstr>PowerPoint Presentation</vt:lpstr>
      <vt:lpstr>Manage all events in one place</vt:lpstr>
      <vt:lpstr>Event Grid guiding principles</vt:lpstr>
      <vt:lpstr>Event Schema</vt:lpstr>
      <vt:lpstr>Security</vt:lpstr>
      <vt:lpstr>Scenarios</vt:lpstr>
      <vt:lpstr>News</vt:lpstr>
      <vt:lpstr>PowerPoint Presentation</vt:lpstr>
      <vt:lpstr>Demo - Stream big data into a data warehouse </vt:lpstr>
      <vt:lpstr>Durable Functions with Katy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2018-02-08T08:29:29Z</dcterms:created>
  <dcterms:modified xsi:type="dcterms:W3CDTF">2018-02-08T08:30:50Z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thalme@microsoft.com</vt:lpwstr>
  </property>
  <property fmtid="{D5CDD505-2E9C-101B-9397-08002B2CF9AE}" pid="5" name="MSIP_Label_f42aa342-8706-4288-bd11-ebb85995028c_SetDate">
    <vt:lpwstr>2018-02-08T08:30:50.6240313Z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